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378" r:id="rId5"/>
    <p:sldId id="389" r:id="rId6"/>
    <p:sldId id="263" r:id="rId7"/>
    <p:sldId id="390" r:id="rId8"/>
    <p:sldId id="398" r:id="rId9"/>
    <p:sldId id="391" r:id="rId10"/>
    <p:sldId id="392" r:id="rId11"/>
    <p:sldId id="393" r:id="rId12"/>
    <p:sldId id="394" r:id="rId13"/>
    <p:sldId id="395" r:id="rId14"/>
    <p:sldId id="39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les, Victoria" initials="GV" lastIdx="20" clrIdx="0">
    <p:extLst>
      <p:ext uri="{19B8F6BF-5375-455C-9EA6-DF929625EA0E}">
        <p15:presenceInfo xmlns:p15="http://schemas.microsoft.com/office/powerpoint/2012/main" userId="S::Victoria.Giles@dhsc.gov.uk::ca335e57-53f2-461c-869e-4d679b138d1d" providerId="AD"/>
      </p:ext>
    </p:extLst>
  </p:cmAuthor>
  <p:cmAuthor id="2" name="Palferman, Ed" initials="PE" lastIdx="16" clrIdx="1">
    <p:extLst>
      <p:ext uri="{19B8F6BF-5375-455C-9EA6-DF929625EA0E}">
        <p15:presenceInfo xmlns:p15="http://schemas.microsoft.com/office/powerpoint/2012/main" userId="S::Ed.Palferman@dhsc.gov.uk::c6be1d01-2097-458a-af15-8eadfd8ad6a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B2F4CE-C134-4D16-A5E3-0CEA06BE58E4}" v="9" dt="2020-12-21T16:09:34.9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80" d="100"/>
          <a:sy n="80" d="100"/>
        </p:scale>
        <p:origin x="120" y="6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heelhouse, Samantha" userId="e837a8c6-dcd5-4d0f-8cc3-907aa6d0b2ad" providerId="ADAL" clId="{6FB2F4CE-C134-4D16-A5E3-0CEA06BE58E4}"/>
    <pc:docChg chg="custSel modSld">
      <pc:chgData name="Wheelhouse, Samantha" userId="e837a8c6-dcd5-4d0f-8cc3-907aa6d0b2ad" providerId="ADAL" clId="{6FB2F4CE-C134-4D16-A5E3-0CEA06BE58E4}" dt="2020-12-21T16:09:54.312" v="184" actId="6549"/>
      <pc:docMkLst>
        <pc:docMk/>
      </pc:docMkLst>
      <pc:sldChg chg="modSp">
        <pc:chgData name="Wheelhouse, Samantha" userId="e837a8c6-dcd5-4d0f-8cc3-907aa6d0b2ad" providerId="ADAL" clId="{6FB2F4CE-C134-4D16-A5E3-0CEA06BE58E4}" dt="2020-12-21T16:05:37.761" v="164" actId="20577"/>
        <pc:sldMkLst>
          <pc:docMk/>
          <pc:sldMk cId="429069859" sldId="392"/>
        </pc:sldMkLst>
        <pc:spChg chg="mod">
          <ac:chgData name="Wheelhouse, Samantha" userId="e837a8c6-dcd5-4d0f-8cc3-907aa6d0b2ad" providerId="ADAL" clId="{6FB2F4CE-C134-4D16-A5E3-0CEA06BE58E4}" dt="2020-12-21T16:05:25.557" v="162" actId="255"/>
          <ac:spMkLst>
            <pc:docMk/>
            <pc:sldMk cId="429069859" sldId="392"/>
            <ac:spMk id="8" creationId="{958C96C2-995D-4140-AF4E-C904FB59E9D0}"/>
          </ac:spMkLst>
        </pc:spChg>
        <pc:spChg chg="mod">
          <ac:chgData name="Wheelhouse, Samantha" userId="e837a8c6-dcd5-4d0f-8cc3-907aa6d0b2ad" providerId="ADAL" clId="{6FB2F4CE-C134-4D16-A5E3-0CEA06BE58E4}" dt="2020-12-21T16:05:37.761" v="164" actId="20577"/>
          <ac:spMkLst>
            <pc:docMk/>
            <pc:sldMk cId="429069859" sldId="392"/>
            <ac:spMk id="9" creationId="{40A41454-3433-4BF7-ACC8-8056312BD44F}"/>
          </ac:spMkLst>
        </pc:spChg>
      </pc:sldChg>
      <pc:sldChg chg="modSp">
        <pc:chgData name="Wheelhouse, Samantha" userId="e837a8c6-dcd5-4d0f-8cc3-907aa6d0b2ad" providerId="ADAL" clId="{6FB2F4CE-C134-4D16-A5E3-0CEA06BE58E4}" dt="2020-12-21T16:09:54.312" v="184" actId="6549"/>
        <pc:sldMkLst>
          <pc:docMk/>
          <pc:sldMk cId="2435029512" sldId="395"/>
        </pc:sldMkLst>
        <pc:spChg chg="mod">
          <ac:chgData name="Wheelhouse, Samantha" userId="e837a8c6-dcd5-4d0f-8cc3-907aa6d0b2ad" providerId="ADAL" clId="{6FB2F4CE-C134-4D16-A5E3-0CEA06BE58E4}" dt="2020-12-21T16:09:54.312" v="184" actId="6549"/>
          <ac:spMkLst>
            <pc:docMk/>
            <pc:sldMk cId="2435029512" sldId="395"/>
            <ac:spMk id="9" creationId="{DA66C4E3-BBEA-400D-B68A-653C1F320B4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F4976F-5026-494A-86C2-B547CD42E688}" type="datetimeFigureOut">
              <a:rPr lang="en-GB" smtClean="0"/>
              <a:t>21/12/2020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75ABF5-59D5-4121-B320-1843C82EBDE3}" type="slidenum">
              <a:rPr lang="en-GB" smtClean="0"/>
              <a:t>‹#›</a:t>
            </a:fld>
            <a:endParaRPr lang="en-GB"/>
          </a:p>
        </p:txBody>
      </p:sp>
    </p:spTree>
    <p:extLst>
      <p:ext uri="{BB962C8B-B14F-4D97-AF65-F5344CB8AC3E}">
        <p14:creationId xmlns:p14="http://schemas.microsoft.com/office/powerpoint/2010/main" val="1361488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1">
    <p:spTree>
      <p:nvGrpSpPr>
        <p:cNvPr id="1" name=""/>
        <p:cNvGrpSpPr/>
        <p:nvPr/>
      </p:nvGrpSpPr>
      <p:grpSpPr>
        <a:xfrm>
          <a:off x="0" y="0"/>
          <a:ext cx="0" cy="0"/>
          <a:chOff x="0" y="0"/>
          <a:chExt cx="0" cy="0"/>
        </a:xfrm>
      </p:grpSpPr>
      <p:pic>
        <p:nvPicPr>
          <p:cNvPr id="12" name="Picture 11" descr="HM Government">
            <a:extLst>
              <a:ext uri="{FF2B5EF4-FFF2-40B4-BE49-F238E27FC236}">
                <a16:creationId xmlns:a16="http://schemas.microsoft.com/office/drawing/2014/main" id="{B7D45668-E2A4-4B57-95E4-BCD39CC50C2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C065F7C-DCF9-48F7-BF2B-92AC1F2037B8}"/>
              </a:ext>
            </a:extLst>
          </p:cNvPr>
          <p:cNvSpPr>
            <a:spLocks noGrp="1"/>
          </p:cNvSpPr>
          <p:nvPr>
            <p:ph type="ctrTitle"/>
          </p:nvPr>
        </p:nvSpPr>
        <p:spPr>
          <a:xfrm>
            <a:off x="716096" y="1828799"/>
            <a:ext cx="10756800" cy="3114989"/>
          </a:xfrm>
        </p:spPr>
        <p:txBody>
          <a:bodyPr anchor="t" anchorCtr="0">
            <a:normAutofit/>
          </a:bodyPr>
          <a:lstStyle>
            <a:lvl1pPr algn="l">
              <a:defRPr sz="4500">
                <a:solidFill>
                  <a:schemeClr val="bg1"/>
                </a:solidFill>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EFDF3E98-1C53-435D-A246-4E3DF909DF4E}"/>
              </a:ext>
            </a:extLst>
          </p:cNvPr>
          <p:cNvSpPr>
            <a:spLocks noGrp="1"/>
          </p:cNvSpPr>
          <p:nvPr>
            <p:ph type="subTitle" idx="1"/>
          </p:nvPr>
        </p:nvSpPr>
        <p:spPr>
          <a:xfrm>
            <a:off x="716096" y="5624111"/>
            <a:ext cx="10756800" cy="1019880"/>
          </a:xfrm>
        </p:spPr>
        <p:txBody>
          <a:bodyPr>
            <a:normAutofit/>
          </a:bodyPr>
          <a:lstStyle>
            <a:lvl1pPr marL="0" indent="0" algn="l">
              <a:buNone/>
              <a:defRPr sz="18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Tree>
    <p:extLst>
      <p:ext uri="{BB962C8B-B14F-4D97-AF65-F5344CB8AC3E}">
        <p14:creationId xmlns:p14="http://schemas.microsoft.com/office/powerpoint/2010/main" val="2857770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2">
    <p:spTree>
      <p:nvGrpSpPr>
        <p:cNvPr id="1" name=""/>
        <p:cNvGrpSpPr/>
        <p:nvPr/>
      </p:nvGrpSpPr>
      <p:grpSpPr>
        <a:xfrm>
          <a:off x="0" y="0"/>
          <a:ext cx="0" cy="0"/>
          <a:chOff x="0" y="0"/>
          <a:chExt cx="0" cy="0"/>
        </a:xfrm>
      </p:grpSpPr>
      <p:pic>
        <p:nvPicPr>
          <p:cNvPr id="7" name="Picture 6" descr="HM Government">
            <a:extLst>
              <a:ext uri="{FF2B5EF4-FFF2-40B4-BE49-F238E27FC236}">
                <a16:creationId xmlns:a16="http://schemas.microsoft.com/office/drawing/2014/main" id="{3B8D70E1-AB30-4216-8149-ADE0BD1EF60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C065F7C-DCF9-48F7-BF2B-92AC1F2037B8}"/>
              </a:ext>
            </a:extLst>
          </p:cNvPr>
          <p:cNvSpPr>
            <a:spLocks noGrp="1"/>
          </p:cNvSpPr>
          <p:nvPr>
            <p:ph type="ctrTitle"/>
          </p:nvPr>
        </p:nvSpPr>
        <p:spPr>
          <a:xfrm>
            <a:off x="716096" y="1828800"/>
            <a:ext cx="10756800" cy="1235414"/>
          </a:xfrm>
        </p:spPr>
        <p:txBody>
          <a:bodyPr anchor="t" anchorCtr="0">
            <a:normAutofit/>
          </a:bodyPr>
          <a:lstStyle>
            <a:lvl1pPr algn="l">
              <a:defRPr sz="4500">
                <a:solidFill>
                  <a:schemeClr val="accent1"/>
                </a:solidFill>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EFDF3E98-1C53-435D-A246-4E3DF909DF4E}"/>
              </a:ext>
            </a:extLst>
          </p:cNvPr>
          <p:cNvSpPr>
            <a:spLocks noGrp="1"/>
          </p:cNvSpPr>
          <p:nvPr>
            <p:ph type="subTitle" idx="1"/>
          </p:nvPr>
        </p:nvSpPr>
        <p:spPr>
          <a:xfrm>
            <a:off x="716096" y="5624111"/>
            <a:ext cx="4410381" cy="621046"/>
          </a:xfrm>
        </p:spPr>
        <p:txBody>
          <a:bodyPr>
            <a:normAutofit/>
          </a:bodyPr>
          <a:lstStyle>
            <a:lvl1pPr marL="0" indent="0" algn="l">
              <a:buNone/>
              <a:defRPr sz="18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Tree>
    <p:extLst>
      <p:ext uri="{BB962C8B-B14F-4D97-AF65-F5344CB8AC3E}">
        <p14:creationId xmlns:p14="http://schemas.microsoft.com/office/powerpoint/2010/main" val="1585435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1">
    <p:spTree>
      <p:nvGrpSpPr>
        <p:cNvPr id="1" name=""/>
        <p:cNvGrpSpPr/>
        <p:nvPr/>
      </p:nvGrpSpPr>
      <p:grpSpPr>
        <a:xfrm>
          <a:off x="0" y="0"/>
          <a:ext cx="0" cy="0"/>
          <a:chOff x="0" y="0"/>
          <a:chExt cx="0" cy="0"/>
        </a:xfrm>
      </p:grpSpPr>
      <p:pic>
        <p:nvPicPr>
          <p:cNvPr id="10" name="Picture 9" descr="HM Government">
            <a:extLst>
              <a:ext uri="{FF2B5EF4-FFF2-40B4-BE49-F238E27FC236}">
                <a16:creationId xmlns:a16="http://schemas.microsoft.com/office/drawing/2014/main" id="{2B2E48C7-1CF1-47B9-971C-0DEE86732BC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1A862CF-B862-4FC9-8D7F-68C7646626D2}"/>
              </a:ext>
            </a:extLst>
          </p:cNvPr>
          <p:cNvSpPr>
            <a:spLocks noGrp="1"/>
          </p:cNvSpPr>
          <p:nvPr>
            <p:ph type="title"/>
          </p:nvPr>
        </p:nvSpPr>
        <p:spPr>
          <a:xfrm>
            <a:off x="716400" y="1831759"/>
            <a:ext cx="10756800" cy="3114000"/>
          </a:xfrm>
        </p:spPr>
        <p:txBody>
          <a:bodyPr anchor="t" anchorCtr="0">
            <a:normAutofit/>
          </a:bodyPr>
          <a:lstStyle>
            <a:lvl1pPr>
              <a:defRPr sz="4500">
                <a:solidFill>
                  <a:schemeClr val="bg1"/>
                </a:solidFill>
              </a:defRPr>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796C940F-6994-4A6A-9352-4CF358A398C7}"/>
              </a:ext>
            </a:extLst>
          </p:cNvPr>
          <p:cNvSpPr>
            <a:spLocks noGrp="1"/>
          </p:cNvSpPr>
          <p:nvPr>
            <p:ph type="body" idx="1"/>
          </p:nvPr>
        </p:nvSpPr>
        <p:spPr>
          <a:xfrm>
            <a:off x="716400" y="5624943"/>
            <a:ext cx="10756800" cy="1018800"/>
          </a:xfrm>
        </p:spPr>
        <p:txBody>
          <a:bodyPr anchor="t" anchorCtr="0">
            <a:normAutofit/>
          </a:bodyPr>
          <a:lstStyle>
            <a:lvl1pPr marL="0" indent="0">
              <a:buNone/>
              <a:defRPr sz="1800" b="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1133303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2">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F21D383-6588-4103-AD9F-7135FF26DAE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1A862CF-B862-4FC9-8D7F-68C7646626D2}"/>
              </a:ext>
            </a:extLst>
          </p:cNvPr>
          <p:cNvSpPr>
            <a:spLocks noGrp="1"/>
          </p:cNvSpPr>
          <p:nvPr>
            <p:ph type="title"/>
          </p:nvPr>
        </p:nvSpPr>
        <p:spPr>
          <a:xfrm>
            <a:off x="716400" y="1831759"/>
            <a:ext cx="10756800" cy="1234800"/>
          </a:xfrm>
        </p:spPr>
        <p:txBody>
          <a:bodyPr anchor="t" anchorCtr="0">
            <a:normAutofit/>
          </a:bodyPr>
          <a:lstStyle>
            <a:lvl1pPr>
              <a:defRPr sz="4500">
                <a:solidFill>
                  <a:schemeClr val="accent1"/>
                </a:solidFill>
              </a:defRPr>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796C940F-6994-4A6A-9352-4CF358A398C7}"/>
              </a:ext>
            </a:extLst>
          </p:cNvPr>
          <p:cNvSpPr>
            <a:spLocks noGrp="1"/>
          </p:cNvSpPr>
          <p:nvPr>
            <p:ph type="body" idx="1"/>
          </p:nvPr>
        </p:nvSpPr>
        <p:spPr>
          <a:xfrm>
            <a:off x="716400" y="5624943"/>
            <a:ext cx="4410000" cy="622800"/>
          </a:xfrm>
        </p:spPr>
        <p:txBody>
          <a:bodyPr anchor="t" anchorCtr="0">
            <a:normAutofit/>
          </a:bodyPr>
          <a:lstStyle>
            <a:lvl1pPr marL="0" indent="0">
              <a:buNone/>
              <a:defRPr sz="1800" b="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1155112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pic>
        <p:nvPicPr>
          <p:cNvPr id="10" name="Picture 9" descr="HM Government">
            <a:extLst>
              <a:ext uri="{FF2B5EF4-FFF2-40B4-BE49-F238E27FC236}">
                <a16:creationId xmlns:a16="http://schemas.microsoft.com/office/drawing/2014/main" id="{0835D954-F57E-4287-9042-20B4D59EF4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A744B33-0444-4E4C-8A8D-B1FDC219E30E}"/>
              </a:ext>
            </a:extLst>
          </p:cNvPr>
          <p:cNvSpPr>
            <a:spLocks noGrp="1"/>
          </p:cNvSpPr>
          <p:nvPr>
            <p:ph type="title"/>
          </p:nvPr>
        </p:nvSpPr>
        <p:spPr>
          <a:xfrm>
            <a:off x="547200" y="1519200"/>
            <a:ext cx="11145600" cy="489600"/>
          </a:xfrm>
        </p:spPr>
        <p:txBody>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690C2DDF-767A-45C7-B7F4-564445BF1862}"/>
              </a:ext>
            </a:extLst>
          </p:cNvPr>
          <p:cNvSpPr>
            <a:spLocks noGrp="1"/>
          </p:cNvSpPr>
          <p:nvPr>
            <p:ph type="body" idx="1"/>
          </p:nvPr>
        </p:nvSpPr>
        <p:spPr>
          <a:xfrm>
            <a:off x="545460" y="2064386"/>
            <a:ext cx="11147340" cy="735985"/>
          </a:xfrm>
        </p:spPr>
        <p:txBody>
          <a:bodyPr anchor="t" anchorCtr="0"/>
          <a:lstStyle>
            <a:lvl1pPr marL="0" indent="0">
              <a:buNone/>
              <a:defRPr sz="24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C74218D0-68DD-4E59-B6DE-A13BD3347C04}"/>
              </a:ext>
            </a:extLst>
          </p:cNvPr>
          <p:cNvSpPr>
            <a:spLocks noGrp="1"/>
          </p:cNvSpPr>
          <p:nvPr>
            <p:ph sz="half" idx="2"/>
          </p:nvPr>
        </p:nvSpPr>
        <p:spPr>
          <a:xfrm>
            <a:off x="545460" y="2800800"/>
            <a:ext cx="11147340" cy="31464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Footer Placeholder 7">
            <a:extLst>
              <a:ext uri="{FF2B5EF4-FFF2-40B4-BE49-F238E27FC236}">
                <a16:creationId xmlns:a16="http://schemas.microsoft.com/office/drawing/2014/main" id="{979CA8B7-15BD-479F-A73F-A9B35878362B}"/>
              </a:ext>
            </a:extLst>
          </p:cNvPr>
          <p:cNvSpPr>
            <a:spLocks noGrp="1"/>
          </p:cNvSpPr>
          <p:nvPr>
            <p:ph type="ftr" sz="quarter" idx="11"/>
          </p:nvPr>
        </p:nvSpPr>
        <p:spPr/>
        <p:txBody>
          <a:bodyPr/>
          <a:lstStyle/>
          <a:p>
            <a:r>
              <a:rPr lang="en-GB"/>
              <a:t>HM Government | Presentation title and date</a:t>
            </a:r>
          </a:p>
        </p:txBody>
      </p:sp>
      <p:sp>
        <p:nvSpPr>
          <p:cNvPr id="9" name="Slide Number Placeholder 8">
            <a:extLst>
              <a:ext uri="{FF2B5EF4-FFF2-40B4-BE49-F238E27FC236}">
                <a16:creationId xmlns:a16="http://schemas.microsoft.com/office/drawing/2014/main" id="{11411EAE-C637-445A-8AFA-54C6B89745A7}"/>
              </a:ext>
            </a:extLst>
          </p:cNvPr>
          <p:cNvSpPr>
            <a:spLocks noGrp="1"/>
          </p:cNvSpPr>
          <p:nvPr>
            <p:ph type="sldNum" sz="quarter" idx="12"/>
          </p:nvPr>
        </p:nvSpPr>
        <p:spPr/>
        <p:txBody>
          <a:bodyPr/>
          <a:lstStyle/>
          <a:p>
            <a:fld id="{0A36580A-33A4-4F93-A02B-C613D65C79F7}" type="slidenum">
              <a:rPr lang="en-GB" smtClean="0"/>
              <a:t>‹#›</a:t>
            </a:fld>
            <a:endParaRPr lang="en-GB"/>
          </a:p>
        </p:txBody>
      </p:sp>
    </p:spTree>
    <p:extLst>
      <p:ext uri="{BB962C8B-B14F-4D97-AF65-F5344CB8AC3E}">
        <p14:creationId xmlns:p14="http://schemas.microsoft.com/office/powerpoint/2010/main" val="2146214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8" name="Picture 7" descr="HM Government">
            <a:extLst>
              <a:ext uri="{FF2B5EF4-FFF2-40B4-BE49-F238E27FC236}">
                <a16:creationId xmlns:a16="http://schemas.microsoft.com/office/drawing/2014/main" id="{896F24DF-6206-4F4A-927C-428EEBF9B66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A7FC693-1195-4AD3-A2EF-FCB6DE13C640}"/>
              </a:ext>
            </a:extLst>
          </p:cNvPr>
          <p:cNvSpPr>
            <a:spLocks noGrp="1"/>
          </p:cNvSpPr>
          <p:nvPr>
            <p:ph type="title"/>
          </p:nvPr>
        </p:nvSpPr>
        <p:spPr>
          <a:xfrm>
            <a:off x="545459" y="1519613"/>
            <a:ext cx="11147341" cy="489600"/>
          </a:xfrm>
        </p:spPr>
        <p:txBody>
          <a:bodyPr anchor="t" anchorCtr="0"/>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EBEE03A0-13F3-49B4-83C1-243102B0B752}"/>
              </a:ext>
            </a:extLst>
          </p:cNvPr>
          <p:cNvSpPr>
            <a:spLocks noGrp="1"/>
          </p:cNvSpPr>
          <p:nvPr>
            <p:ph sz="half" idx="1"/>
          </p:nvPr>
        </p:nvSpPr>
        <p:spPr>
          <a:xfrm>
            <a:off x="545459" y="2181601"/>
            <a:ext cx="5474341" cy="3765600"/>
          </a:xfrm>
        </p:spPr>
        <p:txBody>
          <a:bodyPr/>
          <a:lstStyle>
            <a:lvl1pPr>
              <a:spcAft>
                <a:spcPts val="600"/>
              </a:spcAft>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71329DD8-3D72-47CA-B8F3-B7B80713FAAC}"/>
              </a:ext>
            </a:extLst>
          </p:cNvPr>
          <p:cNvSpPr>
            <a:spLocks noGrp="1"/>
          </p:cNvSpPr>
          <p:nvPr>
            <p:ph sz="half" idx="2"/>
          </p:nvPr>
        </p:nvSpPr>
        <p:spPr>
          <a:xfrm>
            <a:off x="6215974" y="2181600"/>
            <a:ext cx="5476826" cy="37908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a:extLst>
              <a:ext uri="{FF2B5EF4-FFF2-40B4-BE49-F238E27FC236}">
                <a16:creationId xmlns:a16="http://schemas.microsoft.com/office/drawing/2014/main" id="{B8E4BE0C-5B8D-4BC4-92C5-08FF57BE389F}"/>
              </a:ext>
            </a:extLst>
          </p:cNvPr>
          <p:cNvSpPr>
            <a:spLocks noGrp="1"/>
          </p:cNvSpPr>
          <p:nvPr>
            <p:ph type="ftr" sz="quarter" idx="11"/>
          </p:nvPr>
        </p:nvSpPr>
        <p:spPr/>
        <p:txBody>
          <a:bodyPr/>
          <a:lstStyle/>
          <a:p>
            <a:r>
              <a:rPr lang="en-GB"/>
              <a:t>HM Government | Presentation title and date</a:t>
            </a:r>
            <a:endParaRPr lang="en-GB" dirty="0"/>
          </a:p>
        </p:txBody>
      </p:sp>
      <p:sp>
        <p:nvSpPr>
          <p:cNvPr id="7" name="Slide Number Placeholder 6">
            <a:extLst>
              <a:ext uri="{FF2B5EF4-FFF2-40B4-BE49-F238E27FC236}">
                <a16:creationId xmlns:a16="http://schemas.microsoft.com/office/drawing/2014/main" id="{0F073F52-84E0-4E38-98C7-0FEF0C0FA57B}"/>
              </a:ext>
            </a:extLst>
          </p:cNvPr>
          <p:cNvSpPr>
            <a:spLocks noGrp="1"/>
          </p:cNvSpPr>
          <p:nvPr>
            <p:ph type="sldNum" sz="quarter" idx="12"/>
          </p:nvPr>
        </p:nvSpPr>
        <p:spPr/>
        <p:txBody>
          <a:bodyPr/>
          <a:lstStyle/>
          <a:p>
            <a:fld id="{0A36580A-33A4-4F93-A02B-C613D65C79F7}" type="slidenum">
              <a:rPr lang="en-GB" smtClean="0"/>
              <a:t>‹#›</a:t>
            </a:fld>
            <a:endParaRPr lang="en-GB"/>
          </a:p>
        </p:txBody>
      </p:sp>
    </p:spTree>
    <p:extLst>
      <p:ext uri="{BB962C8B-B14F-4D97-AF65-F5344CB8AC3E}">
        <p14:creationId xmlns:p14="http://schemas.microsoft.com/office/powerpoint/2010/main" val="2454521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nd Picture">
    <p:spTree>
      <p:nvGrpSpPr>
        <p:cNvPr id="1" name=""/>
        <p:cNvGrpSpPr/>
        <p:nvPr/>
      </p:nvGrpSpPr>
      <p:grpSpPr>
        <a:xfrm>
          <a:off x="0" y="0"/>
          <a:ext cx="0" cy="0"/>
          <a:chOff x="0" y="0"/>
          <a:chExt cx="0" cy="0"/>
        </a:xfrm>
      </p:grpSpPr>
      <p:pic>
        <p:nvPicPr>
          <p:cNvPr id="8" name="Picture 7" descr="HM Government">
            <a:extLst>
              <a:ext uri="{FF2B5EF4-FFF2-40B4-BE49-F238E27FC236}">
                <a16:creationId xmlns:a16="http://schemas.microsoft.com/office/drawing/2014/main" id="{896F24DF-6206-4F4A-927C-428EEBF9B66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A7FC693-1195-4AD3-A2EF-FCB6DE13C640}"/>
              </a:ext>
            </a:extLst>
          </p:cNvPr>
          <p:cNvSpPr>
            <a:spLocks noGrp="1"/>
          </p:cNvSpPr>
          <p:nvPr>
            <p:ph type="title"/>
          </p:nvPr>
        </p:nvSpPr>
        <p:spPr>
          <a:xfrm>
            <a:off x="545459" y="1519613"/>
            <a:ext cx="5474341" cy="922030"/>
          </a:xfrm>
        </p:spPr>
        <p:txBody>
          <a:bodyPr anchor="t" anchorCtr="0"/>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EBEE03A0-13F3-49B4-83C1-243102B0B752}"/>
              </a:ext>
            </a:extLst>
          </p:cNvPr>
          <p:cNvSpPr>
            <a:spLocks noGrp="1"/>
          </p:cNvSpPr>
          <p:nvPr>
            <p:ph sz="half" idx="1"/>
          </p:nvPr>
        </p:nvSpPr>
        <p:spPr>
          <a:xfrm>
            <a:off x="545459" y="2558373"/>
            <a:ext cx="5474341" cy="3388827"/>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a:extLst>
              <a:ext uri="{FF2B5EF4-FFF2-40B4-BE49-F238E27FC236}">
                <a16:creationId xmlns:a16="http://schemas.microsoft.com/office/drawing/2014/main" id="{B8E4BE0C-5B8D-4BC4-92C5-08FF57BE389F}"/>
              </a:ext>
            </a:extLst>
          </p:cNvPr>
          <p:cNvSpPr>
            <a:spLocks noGrp="1"/>
          </p:cNvSpPr>
          <p:nvPr>
            <p:ph type="ftr" sz="quarter" idx="11"/>
          </p:nvPr>
        </p:nvSpPr>
        <p:spPr/>
        <p:txBody>
          <a:bodyPr/>
          <a:lstStyle/>
          <a:p>
            <a:r>
              <a:rPr lang="en-GB"/>
              <a:t>HM Government | Presentation title and date</a:t>
            </a:r>
            <a:endParaRPr lang="en-GB" dirty="0"/>
          </a:p>
        </p:txBody>
      </p:sp>
      <p:sp>
        <p:nvSpPr>
          <p:cNvPr id="7" name="Slide Number Placeholder 6">
            <a:extLst>
              <a:ext uri="{FF2B5EF4-FFF2-40B4-BE49-F238E27FC236}">
                <a16:creationId xmlns:a16="http://schemas.microsoft.com/office/drawing/2014/main" id="{0F073F52-84E0-4E38-98C7-0FEF0C0FA57B}"/>
              </a:ext>
            </a:extLst>
          </p:cNvPr>
          <p:cNvSpPr>
            <a:spLocks noGrp="1"/>
          </p:cNvSpPr>
          <p:nvPr>
            <p:ph type="sldNum" sz="quarter" idx="12"/>
          </p:nvPr>
        </p:nvSpPr>
        <p:spPr/>
        <p:txBody>
          <a:bodyPr/>
          <a:lstStyle/>
          <a:p>
            <a:fld id="{0A36580A-33A4-4F93-A02B-C613D65C79F7}" type="slidenum">
              <a:rPr lang="en-GB" smtClean="0"/>
              <a:t>‹#›</a:t>
            </a:fld>
            <a:endParaRPr lang="en-GB"/>
          </a:p>
        </p:txBody>
      </p:sp>
      <p:sp>
        <p:nvSpPr>
          <p:cNvPr id="9" name="Picture Placeholder 8">
            <a:extLst>
              <a:ext uri="{FF2B5EF4-FFF2-40B4-BE49-F238E27FC236}">
                <a16:creationId xmlns:a16="http://schemas.microsoft.com/office/drawing/2014/main" id="{BA38A895-15FC-4FAD-8A13-B81098074D56}"/>
              </a:ext>
            </a:extLst>
          </p:cNvPr>
          <p:cNvSpPr>
            <a:spLocks noGrp="1"/>
          </p:cNvSpPr>
          <p:nvPr>
            <p:ph type="pic" sz="quarter" idx="13"/>
          </p:nvPr>
        </p:nvSpPr>
        <p:spPr>
          <a:xfrm>
            <a:off x="6215974" y="1519612"/>
            <a:ext cx="5976026" cy="4427587"/>
          </a:xfrm>
        </p:spPr>
        <p:txBody>
          <a:bodyPr/>
          <a:lstStyle/>
          <a:p>
            <a:endParaRPr lang="en-GB" dirty="0"/>
          </a:p>
        </p:txBody>
      </p:sp>
    </p:spTree>
    <p:extLst>
      <p:ext uri="{BB962C8B-B14F-4D97-AF65-F5344CB8AC3E}">
        <p14:creationId xmlns:p14="http://schemas.microsoft.com/office/powerpoint/2010/main" val="3747824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DC079D-467A-4E29-B913-60EAB5335FD5}" type="datetimeFigureOut">
              <a:rPr lang="en-GB" smtClean="0"/>
              <a:t>21/12/2020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6F3CA8-1620-4BB1-B6A9-D47BC0C5066A}" type="slidenum">
              <a:rPr lang="en-GB" smtClean="0"/>
              <a:t>‹#›</a:t>
            </a:fld>
            <a:endParaRPr lang="en-GB"/>
          </a:p>
        </p:txBody>
      </p:sp>
    </p:spTree>
    <p:extLst>
      <p:ext uri="{BB962C8B-B14F-4D97-AF65-F5344CB8AC3E}">
        <p14:creationId xmlns:p14="http://schemas.microsoft.com/office/powerpoint/2010/main" val="703123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92CD4C-F238-4432-B0F5-7F3E00BC85A7}"/>
              </a:ext>
            </a:extLst>
          </p:cNvPr>
          <p:cNvSpPr>
            <a:spLocks noGrp="1"/>
          </p:cNvSpPr>
          <p:nvPr>
            <p:ph type="title"/>
          </p:nvPr>
        </p:nvSpPr>
        <p:spPr>
          <a:xfrm>
            <a:off x="545459" y="1519613"/>
            <a:ext cx="11144387" cy="489725"/>
          </a:xfrm>
          <a:prstGeom prst="rect">
            <a:avLst/>
          </a:prstGeom>
        </p:spPr>
        <p:txBody>
          <a:bodyPr vert="horz" lIns="0" tIns="0" rIns="0" bIns="0" rtlCol="0" anchor="b" anchorCtr="0">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A9FD1849-7213-4192-8C35-FA6D360E27BF}"/>
              </a:ext>
            </a:extLst>
          </p:cNvPr>
          <p:cNvSpPr>
            <a:spLocks noGrp="1"/>
          </p:cNvSpPr>
          <p:nvPr>
            <p:ph type="body" idx="1"/>
          </p:nvPr>
        </p:nvSpPr>
        <p:spPr>
          <a:xfrm>
            <a:off x="545459" y="2800351"/>
            <a:ext cx="11144387" cy="3146538"/>
          </a:xfrm>
          <a:prstGeom prst="rect">
            <a:avLst/>
          </a:prstGeom>
        </p:spPr>
        <p:txBody>
          <a:bodyPr vert="horz" lIns="0" tIns="0" rIns="0" bIns="0" rtlCol="0" anchor="t" anchorCtr="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FF2B5EF4-FFF2-40B4-BE49-F238E27FC236}">
                <a16:creationId xmlns:a16="http://schemas.microsoft.com/office/drawing/2014/main" id="{2410E1C6-DFD8-4A65-90C4-57994D9F527B}"/>
              </a:ext>
            </a:extLst>
          </p:cNvPr>
          <p:cNvSpPr>
            <a:spLocks noGrp="1"/>
          </p:cNvSpPr>
          <p:nvPr>
            <p:ph type="ftr" sz="quarter" idx="3"/>
          </p:nvPr>
        </p:nvSpPr>
        <p:spPr>
          <a:xfrm>
            <a:off x="545459" y="6428866"/>
            <a:ext cx="7238663" cy="180000"/>
          </a:xfrm>
          <a:prstGeom prst="rect">
            <a:avLst/>
          </a:prstGeom>
        </p:spPr>
        <p:txBody>
          <a:bodyPr vert="horz" lIns="0" tIns="0" rIns="0" bIns="0" rtlCol="0" anchor="t" anchorCtr="0"/>
          <a:lstStyle>
            <a:lvl1pPr algn="l">
              <a:defRPr sz="1000">
                <a:solidFill>
                  <a:schemeClr val="bg1"/>
                </a:solidFill>
              </a:defRPr>
            </a:lvl1pPr>
          </a:lstStyle>
          <a:p>
            <a:r>
              <a:rPr lang="en-GB" dirty="0"/>
              <a:t>HM Government | Presentation title and date</a:t>
            </a:r>
          </a:p>
        </p:txBody>
      </p:sp>
      <p:sp>
        <p:nvSpPr>
          <p:cNvPr id="6" name="Slide Number Placeholder 5">
            <a:extLst>
              <a:ext uri="{FF2B5EF4-FFF2-40B4-BE49-F238E27FC236}">
                <a16:creationId xmlns:a16="http://schemas.microsoft.com/office/drawing/2014/main" id="{B2C57DED-BE02-4C0A-A3A7-D17798DDF2E9}"/>
              </a:ext>
            </a:extLst>
          </p:cNvPr>
          <p:cNvSpPr>
            <a:spLocks noGrp="1"/>
          </p:cNvSpPr>
          <p:nvPr>
            <p:ph type="sldNum" sz="quarter" idx="4"/>
          </p:nvPr>
        </p:nvSpPr>
        <p:spPr>
          <a:xfrm>
            <a:off x="10550769" y="6429600"/>
            <a:ext cx="849080" cy="180000"/>
          </a:xfrm>
          <a:prstGeom prst="rect">
            <a:avLst/>
          </a:prstGeom>
        </p:spPr>
        <p:txBody>
          <a:bodyPr vert="horz" lIns="0" tIns="0" rIns="0" bIns="0" rtlCol="0" anchor="t" anchorCtr="0"/>
          <a:lstStyle>
            <a:lvl1pPr algn="r">
              <a:defRPr sz="1000">
                <a:solidFill>
                  <a:schemeClr val="bg1"/>
                </a:solidFill>
              </a:defRPr>
            </a:lvl1pPr>
          </a:lstStyle>
          <a:p>
            <a:fld id="{0A36580A-33A4-4F93-A02B-C613D65C79F7}" type="slidenum">
              <a:rPr lang="en-GB" smtClean="0"/>
              <a:pPr/>
              <a:t>‹#›</a:t>
            </a:fld>
            <a:endParaRPr lang="en-GB"/>
          </a:p>
        </p:txBody>
      </p:sp>
    </p:spTree>
    <p:extLst>
      <p:ext uri="{BB962C8B-B14F-4D97-AF65-F5344CB8AC3E}">
        <p14:creationId xmlns:p14="http://schemas.microsoft.com/office/powerpoint/2010/main" val="206727770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62" r:id="rId4"/>
    <p:sldLayoutId id="2147483653" r:id="rId5"/>
    <p:sldLayoutId id="2147483652" r:id="rId6"/>
    <p:sldLayoutId id="2147483661" r:id="rId7"/>
    <p:sldLayoutId id="2147483663" r:id="rId8"/>
  </p:sldLayoutIdLst>
  <p:hf hdr="0" dt="0"/>
  <p:txStyles>
    <p:titleStyle>
      <a:lvl1pPr algn="l" defTabSz="914400" rtl="0" eaLnBrk="1" latinLnBrk="0" hangingPunct="1">
        <a:lnSpc>
          <a:spcPct val="90000"/>
        </a:lnSpc>
        <a:spcBef>
          <a:spcPct val="0"/>
        </a:spcBef>
        <a:buNone/>
        <a:defRPr sz="3200" kern="0" baseline="0">
          <a:solidFill>
            <a:schemeClr val="accent1"/>
          </a:solidFill>
          <a:latin typeface="+mj-lt"/>
          <a:ea typeface="+mj-ea"/>
          <a:cs typeface="+mj-cs"/>
        </a:defRPr>
      </a:lvl1pPr>
    </p:titleStyle>
    <p:bodyStyle>
      <a:lvl1pPr marL="0" indent="0" algn="l" defTabSz="914400" rtl="0" eaLnBrk="1" latinLnBrk="0" hangingPunct="1">
        <a:lnSpc>
          <a:spcPct val="10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1pPr>
      <a:lvl2pPr marL="230400" indent="-230400" algn="l" defTabSz="914400" rtl="0" eaLnBrk="1" latinLnBrk="0" hangingPunct="1">
        <a:lnSpc>
          <a:spcPct val="100000"/>
        </a:lnSpc>
        <a:spcBef>
          <a:spcPts val="0"/>
        </a:spcBef>
        <a:spcAft>
          <a:spcPts val="600"/>
        </a:spcAft>
        <a:buFont typeface="Arial" panose="020B0604020202020204" pitchFamily="34" charset="0"/>
        <a:buChar char="•"/>
        <a:defRPr sz="1800" b="0" kern="1200">
          <a:solidFill>
            <a:schemeClr val="tx1"/>
          </a:solidFill>
          <a:latin typeface="+mn-lt"/>
          <a:ea typeface="+mn-ea"/>
          <a:cs typeface="+mn-cs"/>
        </a:defRPr>
      </a:lvl2pPr>
      <a:lvl3pPr marL="457200" indent="-2304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3pPr>
      <a:lvl4pPr marL="6840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9144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v.uk/prepare-to-export-from-great-britain-from-january-2021" TargetMode="External"/><Relationship Id="rId2" Type="http://schemas.openxmlformats.org/officeDocument/2006/relationships/hyperlink" Target="https://www.gov.uk/prepare-to-import-to-great-britain-from-january-2021" TargetMode="External"/><Relationship Id="rId1" Type="http://schemas.openxmlformats.org/officeDocument/2006/relationships/slideLayout" Target="../slideLayouts/slideLayout1.xml"/><Relationship Id="rId5" Type="http://schemas.openxmlformats.org/officeDocument/2006/relationships/hyperlink" Target="https://www.youtube.com/watch?v=5aTiYjB2R4c" TargetMode="External"/><Relationship Id="rId4" Type="http://schemas.openxmlformats.org/officeDocument/2006/relationships/hyperlink" Target="https://www.youtube.com/watch?v=OZ6or0d6Cxk"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www.gov.uk/government/collections/mhra-post-transition-period-information" TargetMode="External"/><Relationship Id="rId2" Type="http://schemas.openxmlformats.org/officeDocument/2006/relationships/hyperlink" Target="https://www.gov.uk/guidance/export-declarations-and-the-national-export-system-export-procedures" TargetMode="External"/><Relationship Id="rId1" Type="http://schemas.openxmlformats.org/officeDocument/2006/relationships/slideLayout" Target="../slideLayouts/slideLayout5.xml"/><Relationship Id="rId4" Type="http://schemas.openxmlformats.org/officeDocument/2006/relationships/hyperlink" Target="https://www.gov.uk/guidance/controlled-drugs-import-and-export-licences"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iccwbo.org/resources-for-business/incoterms-rules/incoterms-2020/" TargetMode="External"/><Relationship Id="rId2" Type="http://schemas.openxmlformats.org/officeDocument/2006/relationships/hyperlink" Target="https://ec.europa.eu/taxation_customs/national-customs-websites_en"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4.xml"/><Relationship Id="rId7" Type="http://schemas.openxmlformats.org/officeDocument/2006/relationships/slide" Target="slide8.xml"/><Relationship Id="rId2" Type="http://schemas.openxmlformats.org/officeDocument/2006/relationships/slide" Target="slide3.xml"/><Relationship Id="rId1" Type="http://schemas.openxmlformats.org/officeDocument/2006/relationships/slideLayout" Target="../slideLayouts/slideLayout8.xml"/><Relationship Id="rId6" Type="http://schemas.openxmlformats.org/officeDocument/2006/relationships/slide" Target="slide7.xml"/><Relationship Id="rId5" Type="http://schemas.openxmlformats.org/officeDocument/2006/relationships/slide" Target="slide6.xml"/><Relationship Id="rId10" Type="http://schemas.openxmlformats.org/officeDocument/2006/relationships/slide" Target="slide11.xml"/><Relationship Id="rId4" Type="http://schemas.openxmlformats.org/officeDocument/2006/relationships/slide" Target="slide5.xml"/><Relationship Id="rId9" Type="http://schemas.openxmlformats.org/officeDocument/2006/relationships/slide" Target="slide10.xml"/></Relationships>
</file>

<file path=ppt/slides/_rels/slide3.xml.rels><?xml version="1.0" encoding="UTF-8" standalone="yes"?>
<Relationships xmlns="http://schemas.openxmlformats.org/package/2006/relationships"><Relationship Id="rId2" Type="http://schemas.openxmlformats.org/officeDocument/2006/relationships/hyperlink" Target="https://assets.publishing.service.gov.uk/government/uploads/system/uploads/attachment_data/file/899991/200713_BPDG_-_Border_Operating_Model_FINAL_1320_edit.pdf"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hyperlink" Target="https://www.gov.uk/guidance/customs-declarations-for-goods-brought-into-the-eu?step-by-step-nav=8a543f4b-afb7-4591-bbfc-2eec52ab96c2" TargetMode="External"/><Relationship Id="rId3" Type="http://schemas.openxmlformats.org/officeDocument/2006/relationships/hyperlink" Target="https://www.gov.uk/guidance/appoint-someone-to-deal-with-customs-on-your-behalf" TargetMode="External"/><Relationship Id="rId7" Type="http://schemas.openxmlformats.org/officeDocument/2006/relationships/hyperlink" Target="https://www.gov.uk/guidance/customs-declarations-for-goods-brought-into-the-eu#content" TargetMode="External"/><Relationship Id="rId2" Type="http://schemas.openxmlformats.org/officeDocument/2006/relationships/hyperlink" Target="https://www.gov.uk/eori" TargetMode="External"/><Relationship Id="rId1" Type="http://schemas.openxmlformats.org/officeDocument/2006/relationships/slideLayout" Target="../slideLayouts/slideLayout5.xml"/><Relationship Id="rId6" Type="http://schemas.openxmlformats.org/officeDocument/2006/relationships/hyperlink" Target="https://ec.europa.eu/info/sites/info/files/brexit_files/info_site/guidance-customs-procedures_en_0.pdf" TargetMode="External"/><Relationship Id="rId5" Type="http://schemas.openxmlformats.org/officeDocument/2006/relationships/hyperlink" Target="https://www.gov.uk/guidance/paying-vat-and-duties-on-imports" TargetMode="External"/><Relationship Id="rId10" Type="http://schemas.openxmlformats.org/officeDocument/2006/relationships/hyperlink" Target="https://www.gov.uk/guidance/import-control-system#rules-for-lodging-entry-summary-declarations" TargetMode="External"/><Relationship Id="rId4" Type="http://schemas.openxmlformats.org/officeDocument/2006/relationships/hyperlink" Target="https://www.gov.uk/guidance/setting-up-an-account-to-defer-duty-payments-when-you-import-goods" TargetMode="External"/><Relationship Id="rId9" Type="http://schemas.openxmlformats.org/officeDocument/2006/relationships/hyperlink" Target="https://www.gov.uk/guidance/paying-vat-and-duties-on-imports#content"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gov.uk/government/news/705-million-investment-for-gb-eu-border" TargetMode="External"/><Relationship Id="rId2" Type="http://schemas.openxmlformats.org/officeDocument/2006/relationships/hyperlink" Target="https://www.gov.uk/guidance/temporary-storage"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hyperlink" Target="https://www.gov.uk/guidance/using-the-new-computerised-transit-system-to-move-goods-across-the-eu-and-efta-countries" TargetMode="External"/><Relationship Id="rId3" Type="http://schemas.openxmlformats.org/officeDocument/2006/relationships/hyperlink" Target="https://www.gov.uk/government/publications/moving-goods-under-the-northern-ireland-protocol" TargetMode="External"/><Relationship Id="rId7" Type="http://schemas.openxmlformats.org/officeDocument/2006/relationships/hyperlink" Target="https://www.gov.uk/check-tariffs-1-january-2021" TargetMode="External"/><Relationship Id="rId2" Type="http://schemas.openxmlformats.org/officeDocument/2006/relationships/hyperlink" Target="https://assets.publishing.service.gov.uk/government/uploads/system/uploads/attachment_data/file/899991/200713_BPDG_-_Border_Operating_Model_FINAL_1320_edit.pdf" TargetMode="External"/><Relationship Id="rId1" Type="http://schemas.openxmlformats.org/officeDocument/2006/relationships/slideLayout" Target="../slideLayouts/slideLayout5.xml"/><Relationship Id="rId6" Type="http://schemas.openxmlformats.org/officeDocument/2006/relationships/hyperlink" Target="https://www.gov.uk/get-rules-tariffs-trade-with-uk" TargetMode="External"/><Relationship Id="rId11" Type="http://schemas.openxmlformats.org/officeDocument/2006/relationships/hyperlink" Target="https://www.gov.uk/guidance/authorised-economic-operator-certification" TargetMode="External"/><Relationship Id="rId5" Type="http://schemas.openxmlformats.org/officeDocument/2006/relationships/hyperlink" Target="https://www.gov.uk/guidance/how-to-value-your-imports-for-customs-duty-and-trade-statistics" TargetMode="External"/><Relationship Id="rId10" Type="http://schemas.openxmlformats.org/officeDocument/2006/relationships/hyperlink" Target="https://www.gov.uk/guidance/temporary-storage" TargetMode="External"/><Relationship Id="rId4" Type="http://schemas.openxmlformats.org/officeDocument/2006/relationships/hyperlink" Target="https://www.gov.uk/guidance/finding-commodity-codes-for-imports-or-exports" TargetMode="External"/><Relationship Id="rId9" Type="http://schemas.openxmlformats.org/officeDocument/2006/relationships/hyperlink" Target="https://www.gov.uk/guidance/using-simplified-declarations-for-imports"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gov.uk/guidance/apply-for-manufacturer-or-wholesaler-of-medicines-licences" TargetMode="External"/><Relationship Id="rId2" Type="http://schemas.openxmlformats.org/officeDocument/2006/relationships/hyperlink" Target="https://www.gov.uk/guidance/import-a-human-medicine" TargetMode="External"/><Relationship Id="rId1" Type="http://schemas.openxmlformats.org/officeDocument/2006/relationships/slideLayout" Target="../slideLayouts/slideLayout5.xml"/><Relationship Id="rId4" Type="http://schemas.openxmlformats.org/officeDocument/2006/relationships/hyperlink" Target="https://www.gov.uk/government/collections/mhra-post-transition-period-information" TargetMode="External"/></Relationships>
</file>

<file path=ppt/slides/_rels/slide8.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svg"/><Relationship Id="rId3" Type="http://schemas.openxmlformats.org/officeDocument/2006/relationships/image" Target="../media/image7.svg"/><Relationship Id="rId7" Type="http://schemas.openxmlformats.org/officeDocument/2006/relationships/image" Target="../media/image11.svg"/><Relationship Id="rId12" Type="http://schemas.openxmlformats.org/officeDocument/2006/relationships/image" Target="../media/image16.png"/><Relationship Id="rId2" Type="http://schemas.openxmlformats.org/officeDocument/2006/relationships/image" Target="../media/image6.png"/><Relationship Id="rId1" Type="http://schemas.openxmlformats.org/officeDocument/2006/relationships/slideLayout" Target="../slideLayouts/slideLayout5.xml"/><Relationship Id="rId6" Type="http://schemas.openxmlformats.org/officeDocument/2006/relationships/image" Target="../media/image10.png"/><Relationship Id="rId11" Type="http://schemas.openxmlformats.org/officeDocument/2006/relationships/image" Target="../media/image15.svg"/><Relationship Id="rId5" Type="http://schemas.openxmlformats.org/officeDocument/2006/relationships/image" Target="../media/image9.svg"/><Relationship Id="rId15" Type="http://schemas.openxmlformats.org/officeDocument/2006/relationships/image" Target="../media/image19.sv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svg"/><Relationship Id="rId14" Type="http://schemas.openxmlformats.org/officeDocument/2006/relationships/image" Target="../media/image18.png"/></Relationships>
</file>

<file path=ppt/slides/_rels/slide9.xml.rels><?xml version="1.0" encoding="UTF-8" standalone="yes"?>
<Relationships xmlns="http://schemas.openxmlformats.org/package/2006/relationships"><Relationship Id="rId3" Type="http://schemas.openxmlformats.org/officeDocument/2006/relationships/hyperlink" Target="https://www.gov.uk/eori" TargetMode="External"/><Relationship Id="rId7" Type="http://schemas.openxmlformats.org/officeDocument/2006/relationships/hyperlink" Target="https://assets.publishing.service.gov.uk/government/uploads/system/uploads/attachment_data/file/899991/200713_BPDG_-_Border_Operating_Model_FINAL_1320_edit.pdf" TargetMode="External"/><Relationship Id="rId2" Type="http://schemas.openxmlformats.org/officeDocument/2006/relationships/hyperlink" Target="https://www.gov.uk/prepare-to-export-from-great-britain-from-january-2021" TargetMode="External"/><Relationship Id="rId1" Type="http://schemas.openxmlformats.org/officeDocument/2006/relationships/slideLayout" Target="../slideLayouts/slideLayout5.xml"/><Relationship Id="rId6" Type="http://schemas.openxmlformats.org/officeDocument/2006/relationships/hyperlink" Target="https://www.gov.uk/guidance/making-a-full-export-declaration" TargetMode="External"/><Relationship Id="rId5" Type="http://schemas.openxmlformats.org/officeDocument/2006/relationships/hyperlink" Target="https://www.gov.uk/trade-tariff" TargetMode="External"/><Relationship Id="rId4" Type="http://schemas.openxmlformats.org/officeDocument/2006/relationships/hyperlink" Target="https://www.gov.uk/check-duties-customs-exporti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CA4B7-47AB-4D74-9AB0-CE6FCBBEB94D}"/>
              </a:ext>
            </a:extLst>
          </p:cNvPr>
          <p:cNvSpPr>
            <a:spLocks noGrp="1"/>
          </p:cNvSpPr>
          <p:nvPr>
            <p:ph type="ctrTitle"/>
          </p:nvPr>
        </p:nvSpPr>
        <p:spPr>
          <a:xfrm>
            <a:off x="814647" y="2995132"/>
            <a:ext cx="10331702" cy="989039"/>
          </a:xfrm>
        </p:spPr>
        <p:txBody>
          <a:bodyPr/>
          <a:lstStyle/>
          <a:p>
            <a:r>
              <a:rPr lang="en-GB" dirty="0"/>
              <a:t>Trader readiness</a:t>
            </a:r>
          </a:p>
        </p:txBody>
      </p:sp>
      <p:sp>
        <p:nvSpPr>
          <p:cNvPr id="3" name="Subtitle 2">
            <a:extLst>
              <a:ext uri="{FF2B5EF4-FFF2-40B4-BE49-F238E27FC236}">
                <a16:creationId xmlns:a16="http://schemas.microsoft.com/office/drawing/2014/main" id="{C216001C-324F-44C1-A62E-868F0801840A}"/>
              </a:ext>
            </a:extLst>
          </p:cNvPr>
          <p:cNvSpPr>
            <a:spLocks noGrp="1"/>
          </p:cNvSpPr>
          <p:nvPr>
            <p:ph type="subTitle" idx="1"/>
          </p:nvPr>
        </p:nvSpPr>
        <p:spPr>
          <a:xfrm>
            <a:off x="814646" y="3713239"/>
            <a:ext cx="10129579" cy="3039985"/>
          </a:xfrm>
        </p:spPr>
        <p:txBody>
          <a:bodyPr>
            <a:normAutofit/>
          </a:bodyPr>
          <a:lstStyle/>
          <a:p>
            <a:r>
              <a:rPr lang="en-GB" sz="2400" dirty="0"/>
              <a:t>For the end of the transition period with the EU</a:t>
            </a:r>
          </a:p>
          <a:p>
            <a:endParaRPr lang="en-GB" sz="2400" dirty="0"/>
          </a:p>
          <a:p>
            <a:r>
              <a:rPr lang="en-GB" sz="2400" cap="none" dirty="0"/>
              <a:t>What </a:t>
            </a:r>
            <a:r>
              <a:rPr lang="en-GB" sz="2400" u="sng" cap="none" dirty="0"/>
              <a:t>medical suppliers</a:t>
            </a:r>
            <a:r>
              <a:rPr lang="en-GB" sz="2400" cap="none" dirty="0"/>
              <a:t> need to do to be trader ready for</a:t>
            </a:r>
          </a:p>
          <a:p>
            <a:r>
              <a:rPr lang="en-GB" sz="2400" b="1" cap="none" dirty="0"/>
              <a:t>importing and exporting goods </a:t>
            </a:r>
            <a:r>
              <a:rPr lang="en-GB" sz="2400" cap="none" dirty="0"/>
              <a:t>from 1 January 2021</a:t>
            </a:r>
          </a:p>
          <a:p>
            <a:endParaRPr lang="en-GB" sz="2400" cap="none" dirty="0"/>
          </a:p>
          <a:p>
            <a:r>
              <a:rPr lang="en-GB" i="1" dirty="0"/>
              <a:t>For the latest information on being trader ready, please see guidance for importing </a:t>
            </a:r>
            <a:r>
              <a:rPr lang="en-GB" i="1" dirty="0">
                <a:hlinkClick r:id="rId2"/>
              </a:rPr>
              <a:t>here</a:t>
            </a:r>
            <a:r>
              <a:rPr lang="en-GB" i="1" dirty="0"/>
              <a:t> and exporting </a:t>
            </a:r>
            <a:r>
              <a:rPr lang="en-GB" i="1" dirty="0">
                <a:hlinkClick r:id="rId3"/>
              </a:rPr>
              <a:t>here</a:t>
            </a:r>
            <a:r>
              <a:rPr lang="en-GB" i="1" dirty="0"/>
              <a:t>. You can also find introductory videos on importing </a:t>
            </a:r>
            <a:r>
              <a:rPr lang="en-GB" i="1" dirty="0">
                <a:hlinkClick r:id="rId4"/>
              </a:rPr>
              <a:t>here</a:t>
            </a:r>
            <a:r>
              <a:rPr lang="en-GB" i="1" dirty="0"/>
              <a:t> and exporting </a:t>
            </a:r>
            <a:r>
              <a:rPr lang="en-GB" i="1" dirty="0">
                <a:hlinkClick r:id="rId5"/>
              </a:rPr>
              <a:t>here</a:t>
            </a:r>
            <a:r>
              <a:rPr lang="en-GB" i="1" dirty="0"/>
              <a:t>.</a:t>
            </a:r>
            <a:endParaRPr lang="en-GB" i="1" cap="none" dirty="0"/>
          </a:p>
        </p:txBody>
      </p:sp>
    </p:spTree>
    <p:extLst>
      <p:ext uri="{BB962C8B-B14F-4D97-AF65-F5344CB8AC3E}">
        <p14:creationId xmlns:p14="http://schemas.microsoft.com/office/powerpoint/2010/main" val="155789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1AC3-D0CC-4361-8759-C14B68B02DFE}"/>
              </a:ext>
            </a:extLst>
          </p:cNvPr>
          <p:cNvSpPr>
            <a:spLocks noGrp="1"/>
          </p:cNvSpPr>
          <p:nvPr>
            <p:ph type="title"/>
          </p:nvPr>
        </p:nvSpPr>
        <p:spPr>
          <a:xfrm>
            <a:off x="545459" y="1115266"/>
            <a:ext cx="11145600" cy="489600"/>
          </a:xfrm>
        </p:spPr>
        <p:txBody>
          <a:bodyPr>
            <a:normAutofit fontScale="90000"/>
          </a:bodyPr>
          <a:lstStyle/>
          <a:p>
            <a:r>
              <a:rPr lang="en-GB" dirty="0"/>
              <a:t>Exporting goods with specific customs and regulatory requirements</a:t>
            </a:r>
          </a:p>
        </p:txBody>
      </p:sp>
      <p:sp>
        <p:nvSpPr>
          <p:cNvPr id="5" name="Footer Placeholder 4">
            <a:extLst>
              <a:ext uri="{FF2B5EF4-FFF2-40B4-BE49-F238E27FC236}">
                <a16:creationId xmlns:a16="http://schemas.microsoft.com/office/drawing/2014/main" id="{8528F8D1-6D9D-453C-9573-844B14FE9D5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white"/>
                </a:solidFill>
                <a:effectLst/>
                <a:uLnTx/>
                <a:uFillTx/>
                <a:latin typeface="Arial"/>
                <a:ea typeface="+mn-ea"/>
                <a:cs typeface="+mn-cs"/>
              </a:rPr>
              <a:t>HM Government | Trader Readiness | August 2020</a:t>
            </a:r>
          </a:p>
        </p:txBody>
      </p:sp>
      <p:sp>
        <p:nvSpPr>
          <p:cNvPr id="6" name="Slide Number Placeholder 5">
            <a:extLst>
              <a:ext uri="{FF2B5EF4-FFF2-40B4-BE49-F238E27FC236}">
                <a16:creationId xmlns:a16="http://schemas.microsoft.com/office/drawing/2014/main" id="{C580DB88-DCA6-4D19-9BEC-836A8F69397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36580A-33A4-4F93-A02B-C613D65C79F7}" type="slidenum">
              <a:rPr kumimoji="0" lang="en-GB" sz="100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000" b="0" i="0" u="none" strike="noStrike" kern="1200" cap="none" spc="0" normalizeH="0" baseline="0" noProof="0">
              <a:ln>
                <a:noFill/>
              </a:ln>
              <a:solidFill>
                <a:prstClr val="white"/>
              </a:solidFill>
              <a:effectLst/>
              <a:uLnTx/>
              <a:uFillTx/>
              <a:latin typeface="Arial"/>
              <a:ea typeface="+mn-ea"/>
              <a:cs typeface="+mn-cs"/>
            </a:endParaRPr>
          </a:p>
        </p:txBody>
      </p:sp>
      <p:sp>
        <p:nvSpPr>
          <p:cNvPr id="7" name="TextBox 6">
            <a:extLst>
              <a:ext uri="{FF2B5EF4-FFF2-40B4-BE49-F238E27FC236}">
                <a16:creationId xmlns:a16="http://schemas.microsoft.com/office/drawing/2014/main" id="{AC67445D-B26D-4168-B0B1-EBA1CDEC5A6D}"/>
              </a:ext>
            </a:extLst>
          </p:cNvPr>
          <p:cNvSpPr txBox="1"/>
          <p:nvPr/>
        </p:nvSpPr>
        <p:spPr>
          <a:xfrm>
            <a:off x="545459" y="1695937"/>
            <a:ext cx="11145600" cy="621880"/>
          </a:xfrm>
          <a:prstGeom prst="round2DiagRect">
            <a:avLst/>
          </a:prstGeom>
          <a:solidFill>
            <a:schemeClr val="accent1"/>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defPPr>
              <a:defRPr lang="en-US"/>
            </a:defPPr>
            <a:lvl1pPr>
              <a:defRPr sz="1700" b="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just"/>
            <a:r>
              <a:rPr lang="en-GB" sz="1600" dirty="0"/>
              <a:t>Some exported goods have specific customs and regulatory requirements and subject to full customs requirements from 1 January 2021. </a:t>
            </a:r>
          </a:p>
        </p:txBody>
      </p:sp>
      <p:sp>
        <p:nvSpPr>
          <p:cNvPr id="8" name="Rectangle 7">
            <a:extLst>
              <a:ext uri="{FF2B5EF4-FFF2-40B4-BE49-F238E27FC236}">
                <a16:creationId xmlns:a16="http://schemas.microsoft.com/office/drawing/2014/main" id="{80388B3B-7DC2-4FFC-807A-7025A43F3705}"/>
              </a:ext>
            </a:extLst>
          </p:cNvPr>
          <p:cNvSpPr/>
          <p:nvPr/>
        </p:nvSpPr>
        <p:spPr>
          <a:xfrm>
            <a:off x="545459" y="2438397"/>
            <a:ext cx="6504845" cy="2015936"/>
          </a:xfrm>
          <a:prstGeom prst="rect">
            <a:avLst/>
          </a:prstGeom>
          <a:ln>
            <a:solidFill>
              <a:srgbClr val="017965"/>
            </a:solidFill>
          </a:ln>
        </p:spPr>
        <p:txBody>
          <a:bodyPr wrap="square">
            <a:spAutoFit/>
          </a:bodyPr>
          <a:lstStyle/>
          <a:p>
            <a:pPr algn="ctr"/>
            <a:r>
              <a:rPr lang="en-GB" sz="1600" b="1" dirty="0"/>
              <a:t>Medicines</a:t>
            </a:r>
          </a:p>
          <a:p>
            <a:r>
              <a:rPr lang="en-GB" sz="400" b="1" dirty="0"/>
              <a:t>   </a:t>
            </a:r>
          </a:p>
          <a:p>
            <a:pPr marL="285750" indent="-285750">
              <a:buFont typeface="Wingdings" panose="05000000000000000000" pitchFamily="2" charset="2"/>
              <a:buChar char="Ø"/>
            </a:pPr>
            <a:r>
              <a:rPr lang="en-GB" sz="1200" dirty="0"/>
              <a:t>Existing regulatory licences will continue to apply, but </a:t>
            </a:r>
            <a:r>
              <a:rPr lang="en-GB" sz="1200" b="1" u="sng" dirty="0"/>
              <a:t>businesses will need make sure that these licences are reflected in the customs declarations made on exports</a:t>
            </a:r>
            <a:r>
              <a:rPr lang="en-GB" sz="1200" b="1" dirty="0"/>
              <a:t>. </a:t>
            </a:r>
          </a:p>
          <a:p>
            <a:pPr marL="285750" indent="-285750">
              <a:buFont typeface="Wingdings" panose="05000000000000000000" pitchFamily="2" charset="2"/>
              <a:buChar char="Ø"/>
            </a:pPr>
            <a:endParaRPr lang="en-GB" sz="300" dirty="0"/>
          </a:p>
          <a:p>
            <a:pPr marL="285750" indent="-285750">
              <a:buFont typeface="Wingdings" panose="05000000000000000000" pitchFamily="2" charset="2"/>
              <a:buChar char="Ø"/>
            </a:pPr>
            <a:r>
              <a:rPr lang="en-GB" sz="1200" dirty="0"/>
              <a:t>An export declaration will need to be approved by UK Customs before the goods are presented at the border. To submit the export declaration you will need to register for the </a:t>
            </a:r>
            <a:r>
              <a:rPr lang="en-GB" sz="1200" dirty="0">
                <a:hlinkClick r:id="rId2"/>
              </a:rPr>
              <a:t>National Export System</a:t>
            </a:r>
            <a:r>
              <a:rPr lang="en-GB" sz="1200" dirty="0"/>
              <a:t> (NES).</a:t>
            </a:r>
          </a:p>
          <a:p>
            <a:endParaRPr lang="en-GB" sz="300" dirty="0"/>
          </a:p>
          <a:p>
            <a:pPr marL="285750" indent="-285750">
              <a:buFont typeface="Wingdings" panose="05000000000000000000" pitchFamily="2" charset="2"/>
              <a:buChar char="Ø"/>
            </a:pPr>
            <a:r>
              <a:rPr lang="en-GB" sz="1200" dirty="0"/>
              <a:t>Regulatory licensing information from the importing country is likely to be required for EU customs import declarations. </a:t>
            </a:r>
          </a:p>
          <a:p>
            <a:endParaRPr lang="en-GB" sz="300" dirty="0"/>
          </a:p>
          <a:p>
            <a:pPr marL="285750" indent="-285750">
              <a:buFont typeface="Wingdings" panose="05000000000000000000" pitchFamily="2" charset="2"/>
              <a:buChar char="Ø"/>
            </a:pPr>
            <a:r>
              <a:rPr lang="en-GB" sz="1200" dirty="0"/>
              <a:t>The latest MHRA guidance on regulatory and licensing requirements can be found </a:t>
            </a:r>
            <a:r>
              <a:rPr lang="en-GB" sz="1200" dirty="0">
                <a:hlinkClick r:id="rId3"/>
              </a:rPr>
              <a:t>here</a:t>
            </a:r>
            <a:r>
              <a:rPr lang="en-GB" sz="1200" dirty="0"/>
              <a:t>.</a:t>
            </a:r>
            <a:endParaRPr lang="en-GB" sz="900" dirty="0"/>
          </a:p>
        </p:txBody>
      </p:sp>
      <p:sp>
        <p:nvSpPr>
          <p:cNvPr id="9" name="Rectangle 8">
            <a:extLst>
              <a:ext uri="{FF2B5EF4-FFF2-40B4-BE49-F238E27FC236}">
                <a16:creationId xmlns:a16="http://schemas.microsoft.com/office/drawing/2014/main" id="{DA66C4E3-BBEA-400D-B68A-653C1F320B47}"/>
              </a:ext>
            </a:extLst>
          </p:cNvPr>
          <p:cNvSpPr/>
          <p:nvPr/>
        </p:nvSpPr>
        <p:spPr>
          <a:xfrm>
            <a:off x="558419" y="4508258"/>
            <a:ext cx="6504845" cy="1631216"/>
          </a:xfrm>
          <a:prstGeom prst="rect">
            <a:avLst/>
          </a:prstGeom>
          <a:ln>
            <a:solidFill>
              <a:schemeClr val="accent2">
                <a:lumMod val="75000"/>
              </a:schemeClr>
            </a:solidFill>
          </a:ln>
        </p:spPr>
        <p:txBody>
          <a:bodyPr wrap="square">
            <a:spAutoFit/>
          </a:bodyPr>
          <a:lstStyle/>
          <a:p>
            <a:pPr algn="ctr"/>
            <a:r>
              <a:rPr lang="en-GB" sz="1600" b="1" dirty="0"/>
              <a:t>Substances of Human Origin</a:t>
            </a:r>
          </a:p>
          <a:p>
            <a:r>
              <a:rPr lang="en-GB" sz="400" b="1" dirty="0"/>
              <a:t>    </a:t>
            </a:r>
          </a:p>
          <a:p>
            <a:pPr marL="285750" indent="-285750">
              <a:buFont typeface="Wingdings" panose="05000000000000000000" pitchFamily="2" charset="2"/>
              <a:buChar char="Ø"/>
            </a:pPr>
            <a:r>
              <a:rPr lang="en-GB" sz="1000" dirty="0"/>
              <a:t>Exported blood, organs, tissues and cells for use in grafting, implanting or transfusion can be </a:t>
            </a:r>
            <a:r>
              <a:rPr lang="en-GB" sz="1000"/>
              <a:t>exported from </a:t>
            </a:r>
            <a:r>
              <a:rPr lang="en-GB" sz="1000" dirty="0"/>
              <a:t>the UK in the accompanied baggage of a qualifying traveller, and qualify for an oral or by-conduct customs declaration if they meet the following conditions for non-commercial goods. These are goods: a) which are provided by one individual to another; b) where no payment is made, directly or indirectly, for the goods by the recipient (i.e. the patient); c) which are for the personal use of the recipient (i.e. by the patient); and d) which do not form part of a series of consignments of goods made between the individuals</a:t>
            </a:r>
          </a:p>
          <a:p>
            <a:pPr marL="285750" indent="-285750">
              <a:buFont typeface="Wingdings" panose="05000000000000000000" pitchFamily="2" charset="2"/>
              <a:buChar char="Ø"/>
            </a:pPr>
            <a:r>
              <a:rPr lang="en-GB" sz="1000" dirty="0"/>
              <a:t>Blood, organs, tissues and cells that do not qualify for a by-conduct customs declaration will be required to make a full customs declaration. </a:t>
            </a:r>
          </a:p>
        </p:txBody>
      </p:sp>
      <p:sp>
        <p:nvSpPr>
          <p:cNvPr id="10" name="Rectangle 9">
            <a:extLst>
              <a:ext uri="{FF2B5EF4-FFF2-40B4-BE49-F238E27FC236}">
                <a16:creationId xmlns:a16="http://schemas.microsoft.com/office/drawing/2014/main" id="{19EF84A7-3B09-42BE-9C4B-043DA077F0BA}"/>
              </a:ext>
            </a:extLst>
          </p:cNvPr>
          <p:cNvSpPr/>
          <p:nvPr/>
        </p:nvSpPr>
        <p:spPr>
          <a:xfrm>
            <a:off x="7182625" y="2438397"/>
            <a:ext cx="4583277" cy="3567679"/>
          </a:xfrm>
          <a:prstGeom prst="rect">
            <a:avLst/>
          </a:prstGeom>
          <a:solidFill>
            <a:schemeClr val="accent2">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a:solidFill>
                  <a:schemeClr val="tx1"/>
                </a:solidFill>
              </a:rPr>
              <a:t>CONTROLLED GOODS</a:t>
            </a:r>
          </a:p>
        </p:txBody>
      </p:sp>
      <p:sp>
        <p:nvSpPr>
          <p:cNvPr id="13" name="Rectangle 12">
            <a:extLst>
              <a:ext uri="{FF2B5EF4-FFF2-40B4-BE49-F238E27FC236}">
                <a16:creationId xmlns:a16="http://schemas.microsoft.com/office/drawing/2014/main" id="{322611A8-B01D-40C6-87CA-4645079E8B3D}"/>
              </a:ext>
            </a:extLst>
          </p:cNvPr>
          <p:cNvSpPr/>
          <p:nvPr/>
        </p:nvSpPr>
        <p:spPr>
          <a:xfrm>
            <a:off x="7296756" y="4508258"/>
            <a:ext cx="4349785" cy="1415772"/>
          </a:xfrm>
          <a:prstGeom prst="rect">
            <a:avLst/>
          </a:prstGeom>
          <a:solidFill>
            <a:schemeClr val="bg1"/>
          </a:solidFill>
          <a:ln>
            <a:solidFill>
              <a:schemeClr val="accent2">
                <a:lumMod val="75000"/>
              </a:schemeClr>
            </a:solidFill>
          </a:ln>
        </p:spPr>
        <p:txBody>
          <a:bodyPr wrap="square">
            <a:spAutoFit/>
          </a:bodyPr>
          <a:lstStyle/>
          <a:p>
            <a:pPr algn="ctr"/>
            <a:r>
              <a:rPr lang="en-GB" sz="1400" b="1" dirty="0"/>
              <a:t>Exporting Controlled Drugs</a:t>
            </a:r>
          </a:p>
          <a:p>
            <a:pPr marL="285750" indent="-285750">
              <a:buFont typeface="Wingdings" panose="05000000000000000000" pitchFamily="2" charset="2"/>
              <a:buChar char="Ø"/>
            </a:pPr>
            <a:r>
              <a:rPr lang="en-GB" sz="1100" dirty="0">
                <a:hlinkClick r:id="rId4"/>
              </a:rPr>
              <a:t>Export licences</a:t>
            </a:r>
            <a:r>
              <a:rPr lang="en-GB" sz="1100" dirty="0"/>
              <a:t> are required from the Home Office and equivalent government department in EU member states. </a:t>
            </a:r>
          </a:p>
          <a:p>
            <a:pPr marL="285750" indent="-285750">
              <a:buFont typeface="Wingdings" panose="05000000000000000000" pitchFamily="2" charset="2"/>
              <a:buChar char="Ø"/>
            </a:pPr>
            <a:endParaRPr lang="en-GB" sz="300" dirty="0"/>
          </a:p>
          <a:p>
            <a:pPr marL="285750" indent="-285750">
              <a:buFont typeface="Wingdings" panose="05000000000000000000" pitchFamily="2" charset="2"/>
              <a:buChar char="Ø"/>
            </a:pPr>
            <a:r>
              <a:rPr lang="en-GB" sz="1100" dirty="0"/>
              <a:t>Export licences must be physically presented at the border for export from 1 January 2021 (as is the requirement now).</a:t>
            </a:r>
          </a:p>
          <a:p>
            <a:pPr marL="285750" indent="-285750">
              <a:buFont typeface="Wingdings" panose="05000000000000000000" pitchFamily="2" charset="2"/>
              <a:buChar char="Ø"/>
            </a:pPr>
            <a:endParaRPr lang="en-GB" sz="300" dirty="0"/>
          </a:p>
          <a:p>
            <a:pPr marL="285750" indent="-285750">
              <a:buFont typeface="Wingdings" panose="05000000000000000000" pitchFamily="2" charset="2"/>
              <a:buChar char="Ø"/>
            </a:pPr>
            <a:r>
              <a:rPr lang="en-GB" sz="1100" dirty="0"/>
              <a:t>Information will need to be submitted about overseas trading partners and details of the import(s).</a:t>
            </a:r>
          </a:p>
        </p:txBody>
      </p:sp>
      <p:sp>
        <p:nvSpPr>
          <p:cNvPr id="14" name="Rectangle 13">
            <a:extLst>
              <a:ext uri="{FF2B5EF4-FFF2-40B4-BE49-F238E27FC236}">
                <a16:creationId xmlns:a16="http://schemas.microsoft.com/office/drawing/2014/main" id="{A09204F4-4D90-4545-91A3-6FFEDA4B5CD6}"/>
              </a:ext>
            </a:extLst>
          </p:cNvPr>
          <p:cNvSpPr/>
          <p:nvPr/>
        </p:nvSpPr>
        <p:spPr>
          <a:xfrm>
            <a:off x="7296756" y="2828007"/>
            <a:ext cx="4349785" cy="1585049"/>
          </a:xfrm>
          <a:prstGeom prst="rect">
            <a:avLst/>
          </a:prstGeom>
          <a:solidFill>
            <a:schemeClr val="bg1"/>
          </a:solidFill>
          <a:ln>
            <a:solidFill>
              <a:schemeClr val="accent2">
                <a:lumMod val="75000"/>
              </a:schemeClr>
            </a:solidFill>
          </a:ln>
        </p:spPr>
        <p:txBody>
          <a:bodyPr wrap="square">
            <a:spAutoFit/>
          </a:bodyPr>
          <a:lstStyle/>
          <a:p>
            <a:pPr algn="ctr"/>
            <a:r>
              <a:rPr lang="en-GB" sz="1400" b="1" dirty="0"/>
              <a:t>Additional Requirements</a:t>
            </a:r>
          </a:p>
          <a:p>
            <a:pPr algn="ctr"/>
            <a:endParaRPr lang="en-GB" sz="300" dirty="0"/>
          </a:p>
          <a:p>
            <a:pPr marL="285750" indent="-285750">
              <a:buFont typeface="Wingdings" panose="05000000000000000000" pitchFamily="2" charset="2"/>
              <a:buChar char="Ø"/>
            </a:pPr>
            <a:r>
              <a:rPr lang="en-GB" sz="1100" dirty="0"/>
              <a:t>Certificates or licences will be required to import certain goods and types of products into the EU, and in some cases, EU authorities will need to be pre-notified of arrival. </a:t>
            </a:r>
          </a:p>
          <a:p>
            <a:pPr marL="285750" indent="-285750">
              <a:buFont typeface="Wingdings" panose="05000000000000000000" pitchFamily="2" charset="2"/>
              <a:buChar char="Ø"/>
            </a:pPr>
            <a:endParaRPr lang="en-GB" sz="300" dirty="0"/>
          </a:p>
          <a:p>
            <a:pPr marL="285750" indent="-285750">
              <a:buFont typeface="Wingdings" panose="05000000000000000000" pitchFamily="2" charset="2"/>
              <a:buChar char="Ø"/>
            </a:pPr>
            <a:r>
              <a:rPr lang="en-GB" sz="1100" dirty="0"/>
              <a:t>Clarity of the EU’s regulatory and customs requirements is pending. It is possible that regulators within different EU member states may set different requirements and that customs processes may vary.</a:t>
            </a:r>
          </a:p>
        </p:txBody>
      </p:sp>
    </p:spTree>
    <p:extLst>
      <p:ext uri="{BB962C8B-B14F-4D97-AF65-F5344CB8AC3E}">
        <p14:creationId xmlns:p14="http://schemas.microsoft.com/office/powerpoint/2010/main" val="2435029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1AC3-D0CC-4361-8759-C14B68B02DFE}"/>
              </a:ext>
            </a:extLst>
          </p:cNvPr>
          <p:cNvSpPr>
            <a:spLocks noGrp="1"/>
          </p:cNvSpPr>
          <p:nvPr>
            <p:ph type="title"/>
          </p:nvPr>
        </p:nvSpPr>
        <p:spPr>
          <a:xfrm>
            <a:off x="545459" y="1115266"/>
            <a:ext cx="11145600" cy="489600"/>
          </a:xfrm>
        </p:spPr>
        <p:txBody>
          <a:bodyPr/>
          <a:lstStyle/>
          <a:p>
            <a:r>
              <a:rPr lang="en-GB" dirty="0"/>
              <a:t>EU requirements for import into the EU and export to the UK</a:t>
            </a:r>
          </a:p>
        </p:txBody>
      </p:sp>
      <p:sp>
        <p:nvSpPr>
          <p:cNvPr id="5" name="Footer Placeholder 4">
            <a:extLst>
              <a:ext uri="{FF2B5EF4-FFF2-40B4-BE49-F238E27FC236}">
                <a16:creationId xmlns:a16="http://schemas.microsoft.com/office/drawing/2014/main" id="{8528F8D1-6D9D-453C-9573-844B14FE9D5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white"/>
                </a:solidFill>
                <a:effectLst/>
                <a:uLnTx/>
                <a:uFillTx/>
                <a:latin typeface="Arial"/>
                <a:ea typeface="+mn-ea"/>
                <a:cs typeface="+mn-cs"/>
              </a:rPr>
              <a:t>HM Government | Trader Readiness | August 2020</a:t>
            </a:r>
          </a:p>
        </p:txBody>
      </p:sp>
      <p:sp>
        <p:nvSpPr>
          <p:cNvPr id="6" name="Slide Number Placeholder 5">
            <a:extLst>
              <a:ext uri="{FF2B5EF4-FFF2-40B4-BE49-F238E27FC236}">
                <a16:creationId xmlns:a16="http://schemas.microsoft.com/office/drawing/2014/main" id="{C580DB88-DCA6-4D19-9BEC-836A8F69397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36580A-33A4-4F93-A02B-C613D65C79F7}" type="slidenum">
              <a:rPr kumimoji="0" lang="en-GB" sz="100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000" b="0" i="0" u="none" strike="noStrike" kern="1200" cap="none" spc="0" normalizeH="0" baseline="0" noProof="0">
              <a:ln>
                <a:noFill/>
              </a:ln>
              <a:solidFill>
                <a:prstClr val="white"/>
              </a:solidFill>
              <a:effectLst/>
              <a:uLnTx/>
              <a:uFillTx/>
              <a:latin typeface="Arial"/>
              <a:ea typeface="+mn-ea"/>
              <a:cs typeface="+mn-cs"/>
            </a:endParaRPr>
          </a:p>
        </p:txBody>
      </p:sp>
      <p:sp>
        <p:nvSpPr>
          <p:cNvPr id="7" name="TextBox 6">
            <a:extLst>
              <a:ext uri="{FF2B5EF4-FFF2-40B4-BE49-F238E27FC236}">
                <a16:creationId xmlns:a16="http://schemas.microsoft.com/office/drawing/2014/main" id="{DF977034-2981-41F5-99D3-52D03BBC7616}"/>
              </a:ext>
            </a:extLst>
          </p:cNvPr>
          <p:cNvSpPr txBox="1"/>
          <p:nvPr/>
        </p:nvSpPr>
        <p:spPr>
          <a:xfrm>
            <a:off x="545460" y="1696002"/>
            <a:ext cx="11145600" cy="571335"/>
          </a:xfrm>
          <a:prstGeom prst="round2DiagRect">
            <a:avLst/>
          </a:prstGeom>
          <a:solidFill>
            <a:schemeClr val="accent1"/>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defPPr>
              <a:defRPr lang="en-US"/>
            </a:defPPr>
            <a:lvl1pPr>
              <a:defRPr sz="1700" b="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sz="1600" dirty="0"/>
              <a:t>If you are a UK importer or exporter, then there are certain steps that </a:t>
            </a:r>
            <a:r>
              <a:rPr lang="en-GB" sz="1600" u="sng" dirty="0"/>
              <a:t>EU</a:t>
            </a:r>
            <a:r>
              <a:rPr lang="en-GB" sz="1600" dirty="0"/>
              <a:t> exporters and importers will need to take from 1 January 2021 to move goods.</a:t>
            </a:r>
          </a:p>
        </p:txBody>
      </p:sp>
      <p:sp>
        <p:nvSpPr>
          <p:cNvPr id="8" name="Rectangle: Rounded Corners 7">
            <a:extLst>
              <a:ext uri="{FF2B5EF4-FFF2-40B4-BE49-F238E27FC236}">
                <a16:creationId xmlns:a16="http://schemas.microsoft.com/office/drawing/2014/main" id="{DD9980B7-2865-4AB6-AA7A-941F4953D48A}"/>
              </a:ext>
            </a:extLst>
          </p:cNvPr>
          <p:cNvSpPr/>
          <p:nvPr/>
        </p:nvSpPr>
        <p:spPr>
          <a:xfrm>
            <a:off x="545459" y="2358473"/>
            <a:ext cx="11145600" cy="1481257"/>
          </a:xfrm>
          <a:prstGeom prst="roundRect">
            <a:avLst/>
          </a:prstGeom>
          <a:solidFill>
            <a:schemeClr val="accent2"/>
          </a:solidFill>
          <a:ln>
            <a:solidFill>
              <a:schemeClr val="accent1"/>
            </a:solidFill>
          </a:ln>
        </p:spPr>
        <p:txBody>
          <a:bodyPr wrap="square">
            <a:spAutoFit/>
          </a:bodyPr>
          <a:lstStyle/>
          <a:p>
            <a:r>
              <a:rPr lang="en-GB" sz="1600" b="1" dirty="0">
                <a:solidFill>
                  <a:schemeClr val="bg1"/>
                </a:solidFill>
              </a:rPr>
              <a:t>There are certain actions that </a:t>
            </a:r>
            <a:r>
              <a:rPr lang="en-GB" sz="1600" b="1" u="sng" dirty="0">
                <a:solidFill>
                  <a:schemeClr val="bg1"/>
                </a:solidFill>
              </a:rPr>
              <a:t>EU exporters AND EU importers </a:t>
            </a:r>
            <a:r>
              <a:rPr lang="en-GB" sz="1600" b="1" dirty="0">
                <a:solidFill>
                  <a:schemeClr val="bg1"/>
                </a:solidFill>
              </a:rPr>
              <a:t>must follow. </a:t>
            </a:r>
            <a:r>
              <a:rPr lang="en-GB" sz="1600" dirty="0">
                <a:solidFill>
                  <a:schemeClr val="bg1"/>
                </a:solidFill>
              </a:rPr>
              <a:t>These include:</a:t>
            </a:r>
          </a:p>
          <a:p>
            <a:endParaRPr lang="en-GB" sz="300" dirty="0">
              <a:solidFill>
                <a:schemeClr val="bg1"/>
              </a:solidFill>
            </a:endParaRPr>
          </a:p>
          <a:p>
            <a:pPr marL="171450" indent="-171450">
              <a:buFont typeface="Wingdings" panose="05000000000000000000" pitchFamily="2" charset="2"/>
              <a:buChar char="Ø"/>
            </a:pPr>
            <a:r>
              <a:rPr lang="en-GB" sz="1400" dirty="0">
                <a:solidFill>
                  <a:schemeClr val="bg1"/>
                </a:solidFill>
              </a:rPr>
              <a:t>Registering for an </a:t>
            </a:r>
            <a:r>
              <a:rPr lang="en-GB" sz="1400" b="1" dirty="0">
                <a:solidFill>
                  <a:schemeClr val="bg1"/>
                </a:solidFill>
              </a:rPr>
              <a:t>EU</a:t>
            </a:r>
            <a:r>
              <a:rPr lang="en-GB" sz="1400" dirty="0">
                <a:solidFill>
                  <a:schemeClr val="bg1"/>
                </a:solidFill>
              </a:rPr>
              <a:t> </a:t>
            </a:r>
            <a:r>
              <a:rPr lang="en-GB" sz="1400" b="1" dirty="0">
                <a:solidFill>
                  <a:schemeClr val="bg1"/>
                </a:solidFill>
              </a:rPr>
              <a:t>EORI number</a:t>
            </a:r>
            <a:r>
              <a:rPr lang="en-GB" sz="1400" dirty="0">
                <a:solidFill>
                  <a:schemeClr val="bg1"/>
                </a:solidFill>
              </a:rPr>
              <a:t> from a customs authority in the EU – even if you use a customs intermediary. Customs information for EU Member States can be found </a:t>
            </a:r>
            <a:r>
              <a:rPr lang="en-GB" sz="1400" b="1" dirty="0">
                <a:solidFill>
                  <a:schemeClr val="bg1"/>
                </a:solidFill>
                <a:hlinkClick r:id="rId2">
                  <a:extLst>
                    <a:ext uri="{A12FA001-AC4F-418D-AE19-62706E023703}">
                      <ahyp:hlinkClr xmlns:ahyp="http://schemas.microsoft.com/office/drawing/2018/hyperlinkcolor" val="tx"/>
                    </a:ext>
                  </a:extLst>
                </a:hlinkClick>
              </a:rPr>
              <a:t>here</a:t>
            </a:r>
            <a:r>
              <a:rPr lang="en-GB" sz="1400" dirty="0">
                <a:solidFill>
                  <a:schemeClr val="bg1"/>
                </a:solidFill>
              </a:rPr>
              <a:t>.</a:t>
            </a:r>
          </a:p>
          <a:p>
            <a:pPr marL="171450" indent="-171450">
              <a:buFont typeface="Wingdings" panose="05000000000000000000" pitchFamily="2" charset="2"/>
              <a:buChar char="Ø"/>
            </a:pPr>
            <a:endParaRPr lang="en-GB" sz="600" dirty="0">
              <a:solidFill>
                <a:schemeClr val="bg1"/>
              </a:solidFill>
            </a:endParaRPr>
          </a:p>
          <a:p>
            <a:pPr marL="171450" indent="-171450">
              <a:buFont typeface="Wingdings" panose="05000000000000000000" pitchFamily="2" charset="2"/>
              <a:buChar char="Ø"/>
            </a:pPr>
            <a:r>
              <a:rPr lang="en-GB" sz="1400" dirty="0">
                <a:solidFill>
                  <a:schemeClr val="bg1"/>
                </a:solidFill>
              </a:rPr>
              <a:t>Agreeing the party responsibility for customs checks, including who will be financially responsible in case of any issues. Standard trading terms and conditions are available </a:t>
            </a:r>
            <a:r>
              <a:rPr lang="en-GB" sz="1400" b="1" dirty="0">
                <a:solidFill>
                  <a:schemeClr val="bg1"/>
                </a:solidFill>
                <a:hlinkClick r:id="rId3">
                  <a:extLst>
                    <a:ext uri="{A12FA001-AC4F-418D-AE19-62706E023703}">
                      <ahyp:hlinkClr xmlns:ahyp="http://schemas.microsoft.com/office/drawing/2018/hyperlinkcolor" val="tx"/>
                    </a:ext>
                  </a:extLst>
                </a:hlinkClick>
              </a:rPr>
              <a:t>here</a:t>
            </a:r>
            <a:r>
              <a:rPr lang="en-GB" sz="1400" b="1" dirty="0">
                <a:solidFill>
                  <a:schemeClr val="bg1"/>
                </a:solidFill>
              </a:rPr>
              <a:t>.</a:t>
            </a:r>
          </a:p>
        </p:txBody>
      </p:sp>
      <p:sp>
        <p:nvSpPr>
          <p:cNvPr id="9" name="Rectangle: Rounded Corners 8">
            <a:extLst>
              <a:ext uri="{FF2B5EF4-FFF2-40B4-BE49-F238E27FC236}">
                <a16:creationId xmlns:a16="http://schemas.microsoft.com/office/drawing/2014/main" id="{D5B3BF86-BE12-4002-AE7F-A95F63013F7A}"/>
              </a:ext>
            </a:extLst>
          </p:cNvPr>
          <p:cNvSpPr/>
          <p:nvPr/>
        </p:nvSpPr>
        <p:spPr>
          <a:xfrm>
            <a:off x="545460" y="4022760"/>
            <a:ext cx="6695096" cy="1992035"/>
          </a:xfrm>
          <a:prstGeom prst="roundRect">
            <a:avLst/>
          </a:prstGeom>
          <a:ln>
            <a:solidFill>
              <a:schemeClr val="accent1"/>
            </a:solidFill>
          </a:ln>
        </p:spPr>
        <p:txBody>
          <a:bodyPr wrap="square">
            <a:spAutoFit/>
          </a:bodyPr>
          <a:lstStyle/>
          <a:p>
            <a:r>
              <a:rPr lang="en-GB" sz="1600" b="1" u="sng"/>
              <a:t>EU </a:t>
            </a:r>
            <a:r>
              <a:rPr lang="en-GB" sz="1600" b="1" u="sng" dirty="0"/>
              <a:t>importers</a:t>
            </a:r>
            <a:r>
              <a:rPr lang="en-GB" sz="1600" b="1" dirty="0"/>
              <a:t> </a:t>
            </a:r>
            <a:r>
              <a:rPr lang="en-GB" sz="1600" dirty="0"/>
              <a:t>will need to:</a:t>
            </a:r>
            <a:br>
              <a:rPr lang="en-GB" sz="1400" dirty="0"/>
            </a:br>
            <a:endParaRPr lang="en-GB" sz="500" dirty="0"/>
          </a:p>
          <a:p>
            <a:pPr marL="171450" indent="-171450">
              <a:buFont typeface="Wingdings" panose="05000000000000000000" pitchFamily="2" charset="2"/>
              <a:buChar char="Ø"/>
            </a:pPr>
            <a:r>
              <a:rPr lang="en-GB" sz="1400" dirty="0"/>
              <a:t>Pre-lodge a national </a:t>
            </a:r>
            <a:r>
              <a:rPr lang="en-GB" sz="1400" b="1" dirty="0"/>
              <a:t>import customs declaration </a:t>
            </a:r>
            <a:r>
              <a:rPr lang="en-GB" sz="1400" dirty="0"/>
              <a:t>into the EU Member States’ customs systems, OR a transit entry into the EU New Computerised Transit System (NCTS), to produce a </a:t>
            </a:r>
            <a:r>
              <a:rPr lang="en-GB" sz="1400" b="1" dirty="0"/>
              <a:t>Movement Reference Number </a:t>
            </a:r>
            <a:r>
              <a:rPr lang="en-GB" sz="1400" dirty="0"/>
              <a:t>(MRN). </a:t>
            </a:r>
            <a:r>
              <a:rPr lang="en-GB" sz="1400" u="sng" dirty="0"/>
              <a:t>The MRN is needed by the haulier to present at the UK border.</a:t>
            </a:r>
          </a:p>
          <a:p>
            <a:pPr marL="171450" indent="-171450">
              <a:buFont typeface="Wingdings" panose="05000000000000000000" pitchFamily="2" charset="2"/>
              <a:buChar char="Ø"/>
            </a:pPr>
            <a:endParaRPr lang="en-GB" sz="600" dirty="0"/>
          </a:p>
          <a:p>
            <a:pPr marL="171450" indent="-171450">
              <a:buFont typeface="Wingdings" panose="05000000000000000000" pitchFamily="2" charset="2"/>
              <a:buChar char="Ø"/>
            </a:pPr>
            <a:r>
              <a:rPr lang="en-GB" sz="1400" dirty="0"/>
              <a:t>Enter a separate</a:t>
            </a:r>
            <a:r>
              <a:rPr lang="en-GB" sz="1400" b="1" dirty="0"/>
              <a:t> safety and security declaration</a:t>
            </a:r>
            <a:r>
              <a:rPr lang="en-GB" sz="1400" dirty="0"/>
              <a:t>, or entry summary declaration (ENS), onto a Member States’ Import Control System (ICS). </a:t>
            </a:r>
          </a:p>
        </p:txBody>
      </p:sp>
      <p:sp>
        <p:nvSpPr>
          <p:cNvPr id="10" name="Rectangle: Rounded Corners 9">
            <a:extLst>
              <a:ext uri="{FF2B5EF4-FFF2-40B4-BE49-F238E27FC236}">
                <a16:creationId xmlns:a16="http://schemas.microsoft.com/office/drawing/2014/main" id="{74682898-04F4-4EA3-B99D-79EA41AB4F3E}"/>
              </a:ext>
            </a:extLst>
          </p:cNvPr>
          <p:cNvSpPr/>
          <p:nvPr/>
        </p:nvSpPr>
        <p:spPr>
          <a:xfrm>
            <a:off x="7344193" y="4022760"/>
            <a:ext cx="4346866" cy="2060138"/>
          </a:xfrm>
          <a:prstGeom prst="roundRect">
            <a:avLst/>
          </a:prstGeom>
          <a:ln>
            <a:solidFill>
              <a:schemeClr val="accent1"/>
            </a:solidFill>
          </a:ln>
        </p:spPr>
        <p:txBody>
          <a:bodyPr wrap="square">
            <a:spAutoFit/>
          </a:bodyPr>
          <a:lstStyle/>
          <a:p>
            <a:r>
              <a:rPr lang="en-GB" sz="1600" b="1" u="sng" dirty="0"/>
              <a:t>EU exporters</a:t>
            </a:r>
            <a:r>
              <a:rPr lang="en-GB" sz="1600" b="1" dirty="0"/>
              <a:t> </a:t>
            </a:r>
            <a:r>
              <a:rPr lang="en-GB" sz="1600" dirty="0"/>
              <a:t>will need to:</a:t>
            </a:r>
          </a:p>
          <a:p>
            <a:endParaRPr lang="en-GB" sz="500" dirty="0"/>
          </a:p>
          <a:p>
            <a:pPr marL="171450" indent="-171450">
              <a:buFont typeface="Wingdings" panose="05000000000000000000" pitchFamily="2" charset="2"/>
              <a:buChar char="Ø"/>
            </a:pPr>
            <a:r>
              <a:rPr lang="en-GB" sz="1400" b="1" dirty="0"/>
              <a:t>Submit a customs declaration </a:t>
            </a:r>
            <a:r>
              <a:rPr lang="en-GB" sz="1400" dirty="0"/>
              <a:t>at an EU office of export, and produce either an Export Accompanying Document (EAD) from which an MRN is generated, OR a Transit Accompanying Document with an MRN. </a:t>
            </a:r>
            <a:r>
              <a:rPr lang="en-GB" sz="1400" u="sng" dirty="0"/>
              <a:t>The MRN is needed by the haulier to present at the UK border.</a:t>
            </a:r>
          </a:p>
          <a:p>
            <a:pPr marL="171450" indent="-171450">
              <a:buFont typeface="Wingdings" panose="05000000000000000000" pitchFamily="2" charset="2"/>
              <a:buChar char="Ø"/>
            </a:pPr>
            <a:endParaRPr lang="en-GB" sz="1050" dirty="0"/>
          </a:p>
        </p:txBody>
      </p:sp>
    </p:spTree>
    <p:extLst>
      <p:ext uri="{BB962C8B-B14F-4D97-AF65-F5344CB8AC3E}">
        <p14:creationId xmlns:p14="http://schemas.microsoft.com/office/powerpoint/2010/main" val="1398154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5F8584FF-A657-4983-8C38-5184D4690700}"/>
              </a:ext>
            </a:extLst>
          </p:cNvPr>
          <p:cNvGraphicFramePr>
            <a:graphicFrameLocks noGrp="1"/>
          </p:cNvGraphicFramePr>
          <p:nvPr>
            <p:extLst>
              <p:ext uri="{D42A27DB-BD31-4B8C-83A1-F6EECF244321}">
                <p14:modId xmlns:p14="http://schemas.microsoft.com/office/powerpoint/2010/main" val="4099744829"/>
              </p:ext>
            </p:extLst>
          </p:nvPr>
        </p:nvGraphicFramePr>
        <p:xfrm>
          <a:off x="286603" y="1046238"/>
          <a:ext cx="11655187" cy="5652848"/>
        </p:xfrm>
        <a:graphic>
          <a:graphicData uri="http://schemas.openxmlformats.org/drawingml/2006/table">
            <a:tbl>
              <a:tblPr firstRow="1" bandRow="1">
                <a:tableStyleId>{5C22544A-7EE6-4342-B048-85BDC9FD1C3A}</a:tableStyleId>
              </a:tblPr>
              <a:tblGrid>
                <a:gridCol w="1176673">
                  <a:extLst>
                    <a:ext uri="{9D8B030D-6E8A-4147-A177-3AD203B41FA5}">
                      <a16:colId xmlns:a16="http://schemas.microsoft.com/office/drawing/2014/main" val="1961238942"/>
                    </a:ext>
                  </a:extLst>
                </a:gridCol>
                <a:gridCol w="4828342">
                  <a:extLst>
                    <a:ext uri="{9D8B030D-6E8A-4147-A177-3AD203B41FA5}">
                      <a16:colId xmlns:a16="http://schemas.microsoft.com/office/drawing/2014/main" val="1566191095"/>
                    </a:ext>
                  </a:extLst>
                </a:gridCol>
                <a:gridCol w="5650172">
                  <a:extLst>
                    <a:ext uri="{9D8B030D-6E8A-4147-A177-3AD203B41FA5}">
                      <a16:colId xmlns:a16="http://schemas.microsoft.com/office/drawing/2014/main" val="2324700661"/>
                    </a:ext>
                  </a:extLst>
                </a:gridCol>
              </a:tblGrid>
              <a:tr h="509944">
                <a:tc>
                  <a:txBody>
                    <a:bodyPr/>
                    <a:lstStyle/>
                    <a:p>
                      <a:pPr algn="ctr"/>
                      <a:r>
                        <a:rPr lang="en-GB" dirty="0"/>
                        <a:t>Slide</a:t>
                      </a:r>
                    </a:p>
                  </a:txBody>
                  <a:tcPr anchor="ctr"/>
                </a:tc>
                <a:tc>
                  <a:txBody>
                    <a:bodyPr/>
                    <a:lstStyle/>
                    <a:p>
                      <a:pPr algn="ctr"/>
                      <a:r>
                        <a:rPr lang="en-GB" dirty="0"/>
                        <a:t>Title</a:t>
                      </a:r>
                    </a:p>
                  </a:txBody>
                  <a:tcPr anchor="ctr"/>
                </a:tc>
                <a:tc>
                  <a:txBody>
                    <a:bodyPr/>
                    <a:lstStyle/>
                    <a:p>
                      <a:pPr algn="ctr"/>
                      <a:r>
                        <a:rPr lang="en-GB" dirty="0"/>
                        <a:t>Overview</a:t>
                      </a:r>
                    </a:p>
                  </a:txBody>
                  <a:tcPr anchor="ctr"/>
                </a:tc>
                <a:extLst>
                  <a:ext uri="{0D108BD9-81ED-4DB2-BD59-A6C34878D82A}">
                    <a16:rowId xmlns:a16="http://schemas.microsoft.com/office/drawing/2014/main" val="2746871947"/>
                  </a:ext>
                </a:extLst>
              </a:tr>
              <a:tr h="509944">
                <a:tc>
                  <a:txBody>
                    <a:bodyPr/>
                    <a:lstStyle/>
                    <a:p>
                      <a:pPr algn="ctr"/>
                      <a:r>
                        <a:rPr lang="en-GB" sz="1600" dirty="0"/>
                        <a:t>3</a:t>
                      </a:r>
                    </a:p>
                  </a:txBody>
                  <a:tcPr anchor="ctr"/>
                </a:tc>
                <a:tc>
                  <a:txBody>
                    <a:bodyPr/>
                    <a:lstStyle/>
                    <a:p>
                      <a:r>
                        <a:rPr lang="en-GB" sz="1600" dirty="0">
                          <a:hlinkClick r:id="rId2" action="ppaction://hlinksldjump"/>
                        </a:rPr>
                        <a:t>What is trader readiness?</a:t>
                      </a:r>
                      <a:endParaRPr lang="en-GB" sz="1600" dirty="0"/>
                    </a:p>
                  </a:txBody>
                  <a:tcPr anchor="ctr"/>
                </a:tc>
                <a:tc>
                  <a:txBody>
                    <a:bodyPr/>
                    <a:lstStyle/>
                    <a:p>
                      <a:r>
                        <a:rPr lang="en-GB" sz="1600" dirty="0"/>
                        <a:t>What it means to be trader ready for 1</a:t>
                      </a:r>
                      <a:r>
                        <a:rPr lang="en-GB" sz="1600" baseline="30000" dirty="0"/>
                        <a:t>st</a:t>
                      </a:r>
                      <a:r>
                        <a:rPr lang="en-GB" sz="1600" dirty="0"/>
                        <a:t> January 2021</a:t>
                      </a:r>
                    </a:p>
                  </a:txBody>
                  <a:tcPr anchor="ctr"/>
                </a:tc>
                <a:extLst>
                  <a:ext uri="{0D108BD9-81ED-4DB2-BD59-A6C34878D82A}">
                    <a16:rowId xmlns:a16="http://schemas.microsoft.com/office/drawing/2014/main" val="2843127491"/>
                  </a:ext>
                </a:extLst>
              </a:tr>
              <a:tr h="556813">
                <a:tc>
                  <a:txBody>
                    <a:bodyPr/>
                    <a:lstStyle/>
                    <a:p>
                      <a:pPr algn="ctr"/>
                      <a:r>
                        <a:rPr lang="en-GB" sz="1600" dirty="0"/>
                        <a:t>4</a:t>
                      </a:r>
                    </a:p>
                  </a:txBody>
                  <a:tcPr anchor="ctr"/>
                </a:tc>
                <a:tc>
                  <a:txBody>
                    <a:bodyPr/>
                    <a:lstStyle/>
                    <a:p>
                      <a:r>
                        <a:rPr lang="en-GB" sz="1600" dirty="0">
                          <a:hlinkClick r:id="rId3" action="ppaction://hlinksldjump"/>
                        </a:rPr>
                        <a:t>What traders must do to prepare for importing goods – priority actions</a:t>
                      </a:r>
                      <a:endParaRPr lang="en-GB" sz="1600" dirty="0"/>
                    </a:p>
                  </a:txBody>
                  <a:tcPr anchor="ctr"/>
                </a:tc>
                <a:tc>
                  <a:txBody>
                    <a:bodyPr/>
                    <a:lstStyle/>
                    <a:p>
                      <a:r>
                        <a:rPr lang="en-GB" sz="1600" dirty="0"/>
                        <a:t>The priority actions traders should take before the end of December 2020</a:t>
                      </a:r>
                    </a:p>
                  </a:txBody>
                  <a:tcPr anchor="ctr"/>
                </a:tc>
                <a:extLst>
                  <a:ext uri="{0D108BD9-81ED-4DB2-BD59-A6C34878D82A}">
                    <a16:rowId xmlns:a16="http://schemas.microsoft.com/office/drawing/2014/main" val="3888610328"/>
                  </a:ext>
                </a:extLst>
              </a:tr>
              <a:tr h="556813">
                <a:tc>
                  <a:txBody>
                    <a:bodyPr/>
                    <a:lstStyle/>
                    <a:p>
                      <a:pPr algn="ctr"/>
                      <a:r>
                        <a:rPr lang="en-GB" sz="1600" dirty="0"/>
                        <a:t>5</a:t>
                      </a:r>
                    </a:p>
                  </a:txBody>
                  <a:tcPr anchor="ctr"/>
                </a:tc>
                <a:tc>
                  <a:txBody>
                    <a:bodyPr/>
                    <a:lstStyle/>
                    <a:p>
                      <a:r>
                        <a:rPr lang="en-GB" sz="1600" dirty="0">
                          <a:hlinkClick r:id="rId4" action="ppaction://hlinksldjump"/>
                        </a:rPr>
                        <a:t>Pre-lodgement of customs declarations</a:t>
                      </a:r>
                      <a:endParaRPr lang="en-GB" sz="1600" dirty="0"/>
                    </a:p>
                  </a:txBody>
                  <a:tcPr anchor="ctr"/>
                </a:tc>
                <a:tc>
                  <a:txBody>
                    <a:bodyPr/>
                    <a:lstStyle/>
                    <a:p>
                      <a:r>
                        <a:rPr lang="en-GB" sz="1600" dirty="0"/>
                        <a:t>Details of pre-lodgement of customs declarations prior to the movement of goods, for those locations that require it</a:t>
                      </a:r>
                    </a:p>
                  </a:txBody>
                  <a:tcPr anchor="ctr"/>
                </a:tc>
                <a:extLst>
                  <a:ext uri="{0D108BD9-81ED-4DB2-BD59-A6C34878D82A}">
                    <a16:rowId xmlns:a16="http://schemas.microsoft.com/office/drawing/2014/main" val="2227780815"/>
                  </a:ext>
                </a:extLst>
              </a:tr>
              <a:tr h="556813">
                <a:tc>
                  <a:txBody>
                    <a:bodyPr/>
                    <a:lstStyle/>
                    <a:p>
                      <a:pPr algn="ctr"/>
                      <a:r>
                        <a:rPr lang="en-GB" sz="1600" dirty="0"/>
                        <a:t>6</a:t>
                      </a:r>
                    </a:p>
                  </a:txBody>
                  <a:tcPr anchor="ctr"/>
                </a:tc>
                <a:tc>
                  <a:txBody>
                    <a:bodyPr/>
                    <a:lstStyle/>
                    <a:p>
                      <a:r>
                        <a:rPr lang="en-GB" sz="1600" dirty="0">
                          <a:hlinkClick r:id="rId5" action="ppaction://hlinksldjump"/>
                        </a:rPr>
                        <a:t>What traders should do to prepare – further actions</a:t>
                      </a:r>
                      <a:endParaRPr lang="en-GB" sz="1600" dirty="0"/>
                    </a:p>
                  </a:txBody>
                  <a:tcPr anchor="ctr"/>
                </a:tc>
                <a:tc>
                  <a:txBody>
                    <a:bodyPr/>
                    <a:lstStyle/>
                    <a:p>
                      <a:r>
                        <a:rPr lang="en-GB" sz="1600" dirty="0"/>
                        <a:t>Further recommended actions traders should take before the end of December 2020</a:t>
                      </a:r>
                    </a:p>
                  </a:txBody>
                  <a:tcPr anchor="ctr"/>
                </a:tc>
                <a:extLst>
                  <a:ext uri="{0D108BD9-81ED-4DB2-BD59-A6C34878D82A}">
                    <a16:rowId xmlns:a16="http://schemas.microsoft.com/office/drawing/2014/main" val="1076761327"/>
                  </a:ext>
                </a:extLst>
              </a:tr>
              <a:tr h="556813">
                <a:tc>
                  <a:txBody>
                    <a:bodyPr/>
                    <a:lstStyle/>
                    <a:p>
                      <a:pPr algn="ctr"/>
                      <a:r>
                        <a:rPr lang="en-GB" sz="1600" dirty="0"/>
                        <a:t>7</a:t>
                      </a:r>
                    </a:p>
                  </a:txBody>
                  <a:tcPr anchor="ctr"/>
                </a:tc>
                <a:tc>
                  <a:txBody>
                    <a:bodyPr/>
                    <a:lstStyle/>
                    <a:p>
                      <a:r>
                        <a:rPr lang="en-GB" sz="1600" dirty="0">
                          <a:hlinkClick r:id="rId6" action="ppaction://hlinksldjump"/>
                        </a:rPr>
                        <a:t>Importing goods with specific customs and regulatory requirements</a:t>
                      </a:r>
                      <a:endParaRPr lang="en-GB" sz="1600" dirty="0"/>
                    </a:p>
                  </a:txBody>
                  <a:tcPr anchor="ctr"/>
                </a:tc>
                <a:tc>
                  <a:txBody>
                    <a:bodyPr/>
                    <a:lstStyle/>
                    <a:p>
                      <a:r>
                        <a:rPr lang="en-GB" sz="1600" dirty="0"/>
                        <a:t>Customs and regulatory requirements for importing ‘specific goods’ (medicines and medical products) into the UK</a:t>
                      </a:r>
                    </a:p>
                  </a:txBody>
                  <a:tcPr anchor="ctr"/>
                </a:tc>
                <a:extLst>
                  <a:ext uri="{0D108BD9-81ED-4DB2-BD59-A6C34878D82A}">
                    <a16:rowId xmlns:a16="http://schemas.microsoft.com/office/drawing/2014/main" val="10940304"/>
                  </a:ext>
                </a:extLst>
              </a:tr>
              <a:tr h="556813">
                <a:tc>
                  <a:txBody>
                    <a:bodyPr/>
                    <a:lstStyle/>
                    <a:p>
                      <a:pPr algn="ctr"/>
                      <a:r>
                        <a:rPr lang="en-GB" sz="1600" dirty="0"/>
                        <a:t>8</a:t>
                      </a:r>
                    </a:p>
                  </a:txBody>
                  <a:tcPr anchor="ctr"/>
                </a:tc>
                <a:tc>
                  <a:txBody>
                    <a:bodyPr/>
                    <a:lstStyle/>
                    <a:p>
                      <a:r>
                        <a:rPr lang="en-GB" sz="1600" dirty="0">
                          <a:hlinkClick r:id="rId7" action="ppaction://hlinksldjump"/>
                        </a:rPr>
                        <a:t>The process for importing goods</a:t>
                      </a:r>
                      <a:endParaRPr lang="en-GB" sz="1600" dirty="0"/>
                    </a:p>
                  </a:txBody>
                  <a:tcPr anchor="ctr"/>
                </a:tc>
                <a:tc>
                  <a:txBody>
                    <a:bodyPr/>
                    <a:lstStyle/>
                    <a:p>
                      <a:r>
                        <a:rPr lang="en-GB" sz="1600" dirty="0"/>
                        <a:t>A process ‘map’ for importing into the UK from 1</a:t>
                      </a:r>
                      <a:r>
                        <a:rPr lang="en-GB" sz="1600" baseline="30000" dirty="0"/>
                        <a:t>st</a:t>
                      </a:r>
                      <a:r>
                        <a:rPr lang="en-GB" sz="1600" dirty="0"/>
                        <a:t> January 2021</a:t>
                      </a:r>
                    </a:p>
                  </a:txBody>
                  <a:tcPr anchor="ctr"/>
                </a:tc>
                <a:extLst>
                  <a:ext uri="{0D108BD9-81ED-4DB2-BD59-A6C34878D82A}">
                    <a16:rowId xmlns:a16="http://schemas.microsoft.com/office/drawing/2014/main" val="113605904"/>
                  </a:ext>
                </a:extLst>
              </a:tr>
              <a:tr h="556813">
                <a:tc>
                  <a:txBody>
                    <a:bodyPr/>
                    <a:lstStyle/>
                    <a:p>
                      <a:pPr algn="ctr"/>
                      <a:r>
                        <a:rPr lang="en-GB" sz="1600" dirty="0"/>
                        <a:t>9</a:t>
                      </a:r>
                    </a:p>
                  </a:txBody>
                  <a:tcPr anchor="ctr"/>
                </a:tc>
                <a:tc>
                  <a:txBody>
                    <a:bodyPr/>
                    <a:lstStyle/>
                    <a:p>
                      <a:r>
                        <a:rPr lang="en-GB" sz="1600" dirty="0">
                          <a:hlinkClick r:id="rId8" action="ppaction://hlinksldjump"/>
                        </a:rPr>
                        <a:t>What traders need to do to export goods from GB into the EU</a:t>
                      </a:r>
                      <a:endParaRPr lang="en-GB" sz="1600" dirty="0"/>
                    </a:p>
                  </a:txBody>
                  <a:tcPr anchor="ctr"/>
                </a:tc>
                <a:tc>
                  <a:txBody>
                    <a:bodyPr/>
                    <a:lstStyle/>
                    <a:p>
                      <a:r>
                        <a:rPr lang="en-GB" sz="1600" dirty="0"/>
                        <a:t>Recommended actions for traders looking to export to the EU from 1</a:t>
                      </a:r>
                      <a:r>
                        <a:rPr lang="en-GB" sz="1600" baseline="30000" dirty="0"/>
                        <a:t>st</a:t>
                      </a:r>
                      <a:r>
                        <a:rPr lang="en-GB" sz="1600" dirty="0"/>
                        <a:t> January 2021</a:t>
                      </a:r>
                    </a:p>
                  </a:txBody>
                  <a:tcPr anchor="ctr"/>
                </a:tc>
                <a:extLst>
                  <a:ext uri="{0D108BD9-81ED-4DB2-BD59-A6C34878D82A}">
                    <a16:rowId xmlns:a16="http://schemas.microsoft.com/office/drawing/2014/main" val="2904711737"/>
                  </a:ext>
                </a:extLst>
              </a:tr>
              <a:tr h="556813">
                <a:tc>
                  <a:txBody>
                    <a:bodyPr/>
                    <a:lstStyle/>
                    <a:p>
                      <a:pPr algn="ctr"/>
                      <a:r>
                        <a:rPr lang="en-GB" sz="1600" dirty="0"/>
                        <a:t>10</a:t>
                      </a:r>
                    </a:p>
                  </a:txBody>
                  <a:tcPr anchor="ctr"/>
                </a:tc>
                <a:tc>
                  <a:txBody>
                    <a:bodyPr/>
                    <a:lstStyle/>
                    <a:p>
                      <a:r>
                        <a:rPr lang="en-GB" sz="1600" dirty="0">
                          <a:hlinkClick r:id="rId9" action="ppaction://hlinksldjump"/>
                        </a:rPr>
                        <a:t>Exporting goods with specific customs and regulatory requirements</a:t>
                      </a:r>
                      <a:endParaRPr lang="en-GB" sz="16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Customs and regulatory requirements for exporting specific goods (medicines and medical products) out of the UK</a:t>
                      </a:r>
                    </a:p>
                  </a:txBody>
                  <a:tcPr anchor="ctr"/>
                </a:tc>
                <a:extLst>
                  <a:ext uri="{0D108BD9-81ED-4DB2-BD59-A6C34878D82A}">
                    <a16:rowId xmlns:a16="http://schemas.microsoft.com/office/drawing/2014/main" val="1709460721"/>
                  </a:ext>
                </a:extLst>
              </a:tr>
              <a:tr h="556813">
                <a:tc>
                  <a:txBody>
                    <a:bodyPr/>
                    <a:lstStyle/>
                    <a:p>
                      <a:pPr algn="ctr"/>
                      <a:r>
                        <a:rPr lang="en-GB" sz="1600" dirty="0"/>
                        <a:t>11</a:t>
                      </a:r>
                    </a:p>
                  </a:txBody>
                  <a:tcPr anchor="ctr"/>
                </a:tc>
                <a:tc>
                  <a:txBody>
                    <a:bodyPr/>
                    <a:lstStyle/>
                    <a:p>
                      <a:r>
                        <a:rPr lang="en-GB" sz="1600" dirty="0">
                          <a:hlinkClick r:id="rId10" action="ppaction://hlinksldjump"/>
                        </a:rPr>
                        <a:t>EU requirements for import into the EU and export to the UK</a:t>
                      </a:r>
                      <a:endParaRPr lang="en-GB" sz="1600" dirty="0"/>
                    </a:p>
                  </a:txBody>
                  <a:tcPr anchor="ctr"/>
                </a:tc>
                <a:tc>
                  <a:txBody>
                    <a:bodyPr/>
                    <a:lstStyle/>
                    <a:p>
                      <a:r>
                        <a:rPr lang="en-GB" sz="1600" dirty="0"/>
                        <a:t>EU requirements for importing from and exporting to the UK from 1</a:t>
                      </a:r>
                      <a:r>
                        <a:rPr lang="en-GB" sz="1600" baseline="30000" dirty="0"/>
                        <a:t>st</a:t>
                      </a:r>
                      <a:r>
                        <a:rPr lang="en-GB" sz="1600" dirty="0"/>
                        <a:t> January 2021</a:t>
                      </a:r>
                    </a:p>
                  </a:txBody>
                  <a:tcPr anchor="ctr"/>
                </a:tc>
                <a:extLst>
                  <a:ext uri="{0D108BD9-81ED-4DB2-BD59-A6C34878D82A}">
                    <a16:rowId xmlns:a16="http://schemas.microsoft.com/office/drawing/2014/main" val="1660104918"/>
                  </a:ext>
                </a:extLst>
              </a:tr>
            </a:tbl>
          </a:graphicData>
        </a:graphic>
      </p:graphicFrame>
      <p:sp>
        <p:nvSpPr>
          <p:cNvPr id="8" name="Rectangle 7">
            <a:extLst>
              <a:ext uri="{FF2B5EF4-FFF2-40B4-BE49-F238E27FC236}">
                <a16:creationId xmlns:a16="http://schemas.microsoft.com/office/drawing/2014/main" id="{DB8CCFC4-EDED-462C-9D69-08702823B318}"/>
              </a:ext>
            </a:extLst>
          </p:cNvPr>
          <p:cNvSpPr/>
          <p:nvPr/>
        </p:nvSpPr>
        <p:spPr>
          <a:xfrm>
            <a:off x="79513" y="62027"/>
            <a:ext cx="5367352" cy="523220"/>
          </a:xfrm>
          <a:prstGeom prst="rect">
            <a:avLst/>
          </a:prstGeom>
        </p:spPr>
        <p:txBody>
          <a:bodyPr wrap="square">
            <a:spAutoFit/>
          </a:bodyPr>
          <a:lstStyle/>
          <a:p>
            <a:r>
              <a:rPr lang="en-GB" sz="2800" b="1" dirty="0">
                <a:solidFill>
                  <a:schemeClr val="accent5">
                    <a:lumMod val="50000"/>
                  </a:schemeClr>
                </a:solidFill>
              </a:rPr>
              <a:t>Contents</a:t>
            </a:r>
          </a:p>
        </p:txBody>
      </p:sp>
      <p:cxnSp>
        <p:nvCxnSpPr>
          <p:cNvPr id="9" name="Straight Connector 8">
            <a:extLst>
              <a:ext uri="{FF2B5EF4-FFF2-40B4-BE49-F238E27FC236}">
                <a16:creationId xmlns:a16="http://schemas.microsoft.com/office/drawing/2014/main" id="{4C4D4198-08D1-44ED-BD84-06C10FD938FF}"/>
              </a:ext>
            </a:extLst>
          </p:cNvPr>
          <p:cNvCxnSpPr>
            <a:cxnSpLocks/>
          </p:cNvCxnSpPr>
          <p:nvPr/>
        </p:nvCxnSpPr>
        <p:spPr>
          <a:xfrm flipV="1">
            <a:off x="-1108" y="606298"/>
            <a:ext cx="12192000" cy="22548"/>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05736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1AC3-D0CC-4361-8759-C14B68B02DFE}"/>
              </a:ext>
            </a:extLst>
          </p:cNvPr>
          <p:cNvSpPr>
            <a:spLocks noGrp="1"/>
          </p:cNvSpPr>
          <p:nvPr>
            <p:ph type="title"/>
          </p:nvPr>
        </p:nvSpPr>
        <p:spPr>
          <a:xfrm>
            <a:off x="545459" y="1115266"/>
            <a:ext cx="11145600" cy="489600"/>
          </a:xfrm>
        </p:spPr>
        <p:txBody>
          <a:bodyPr/>
          <a:lstStyle/>
          <a:p>
            <a:r>
              <a:rPr lang="en-GB" dirty="0"/>
              <a:t>What is trader readiness?</a:t>
            </a:r>
          </a:p>
        </p:txBody>
      </p:sp>
      <p:sp>
        <p:nvSpPr>
          <p:cNvPr id="5" name="Footer Placeholder 4">
            <a:extLst>
              <a:ext uri="{FF2B5EF4-FFF2-40B4-BE49-F238E27FC236}">
                <a16:creationId xmlns:a16="http://schemas.microsoft.com/office/drawing/2014/main" id="{8528F8D1-6D9D-453C-9573-844B14FE9D5E}"/>
              </a:ext>
            </a:extLst>
          </p:cNvPr>
          <p:cNvSpPr>
            <a:spLocks noGrp="1"/>
          </p:cNvSpPr>
          <p:nvPr>
            <p:ph type="ftr" sz="quarter" idx="11"/>
          </p:nvPr>
        </p:nvSpPr>
        <p:spPr/>
        <p:txBody>
          <a:bodyPr/>
          <a:lstStyle/>
          <a:p>
            <a:r>
              <a:rPr lang="en-GB" dirty="0"/>
              <a:t>HM Government | Trader Readiness | August 2020</a:t>
            </a:r>
          </a:p>
        </p:txBody>
      </p:sp>
      <p:sp>
        <p:nvSpPr>
          <p:cNvPr id="6" name="Slide Number Placeholder 5">
            <a:extLst>
              <a:ext uri="{FF2B5EF4-FFF2-40B4-BE49-F238E27FC236}">
                <a16:creationId xmlns:a16="http://schemas.microsoft.com/office/drawing/2014/main" id="{C580DB88-DCA6-4D19-9BEC-836A8F693976}"/>
              </a:ext>
            </a:extLst>
          </p:cNvPr>
          <p:cNvSpPr>
            <a:spLocks noGrp="1"/>
          </p:cNvSpPr>
          <p:nvPr>
            <p:ph type="sldNum" sz="quarter" idx="12"/>
          </p:nvPr>
        </p:nvSpPr>
        <p:spPr/>
        <p:txBody>
          <a:bodyPr/>
          <a:lstStyle/>
          <a:p>
            <a:fld id="{0A36580A-33A4-4F93-A02B-C613D65C79F7}" type="slidenum">
              <a:rPr lang="en-GB" smtClean="0"/>
              <a:t>3</a:t>
            </a:fld>
            <a:endParaRPr lang="en-GB"/>
          </a:p>
        </p:txBody>
      </p:sp>
      <p:sp>
        <p:nvSpPr>
          <p:cNvPr id="11" name="TextBox 10">
            <a:extLst>
              <a:ext uri="{FF2B5EF4-FFF2-40B4-BE49-F238E27FC236}">
                <a16:creationId xmlns:a16="http://schemas.microsoft.com/office/drawing/2014/main" id="{D9D46A88-7693-478A-AABB-3717ACEECCA3}"/>
              </a:ext>
            </a:extLst>
          </p:cNvPr>
          <p:cNvSpPr txBox="1"/>
          <p:nvPr/>
        </p:nvSpPr>
        <p:spPr>
          <a:xfrm>
            <a:off x="545459" y="2260139"/>
            <a:ext cx="11145600" cy="3642122"/>
          </a:xfrm>
          <a:prstGeom prst="roundRect">
            <a:avLst>
              <a:gd name="adj" fmla="val 6337"/>
            </a:avLst>
          </a:prstGeom>
          <a:solidFill>
            <a:schemeClr val="accent2"/>
          </a:solidFill>
          <a:ln w="19050">
            <a:solidFill>
              <a:schemeClr val="accent1"/>
            </a:solidFill>
          </a:ln>
        </p:spPr>
        <p:txBody>
          <a:bodyPr wrap="square" rtlCol="0">
            <a:spAutoFit/>
          </a:bodyPr>
          <a:lstStyle/>
          <a:p>
            <a:pPr marL="285750" indent="-285750">
              <a:buFont typeface="Wingdings" panose="05000000000000000000" pitchFamily="2" charset="2"/>
              <a:buChar char="Ø"/>
            </a:pPr>
            <a:r>
              <a:rPr lang="en-GB" sz="1600" dirty="0">
                <a:solidFill>
                  <a:schemeClr val="bg1"/>
                </a:solidFill>
              </a:rPr>
              <a:t>On 1</a:t>
            </a:r>
            <a:r>
              <a:rPr lang="en-GB" sz="1600" baseline="30000" dirty="0">
                <a:solidFill>
                  <a:schemeClr val="bg1"/>
                </a:solidFill>
              </a:rPr>
              <a:t>st</a:t>
            </a:r>
            <a:r>
              <a:rPr lang="en-GB" sz="1600" dirty="0">
                <a:solidFill>
                  <a:schemeClr val="bg1"/>
                </a:solidFill>
              </a:rPr>
              <a:t> January 2021 the transition period will end and from that point </a:t>
            </a:r>
            <a:r>
              <a:rPr lang="en-GB" sz="1600" b="1" dirty="0">
                <a:solidFill>
                  <a:schemeClr val="bg1"/>
                </a:solidFill>
              </a:rPr>
              <a:t>the UK will operate a full border</a:t>
            </a:r>
            <a:r>
              <a:rPr lang="en-GB" sz="1600" dirty="0">
                <a:solidFill>
                  <a:schemeClr val="bg1"/>
                </a:solidFill>
              </a:rPr>
              <a:t> with the EU. </a:t>
            </a:r>
          </a:p>
          <a:p>
            <a:pPr marL="285750" indent="-285750">
              <a:buFont typeface="Wingdings" panose="05000000000000000000" pitchFamily="2" charset="2"/>
              <a:buChar char="Ø"/>
            </a:pPr>
            <a:endParaRPr lang="en-GB" sz="1600" dirty="0">
              <a:solidFill>
                <a:schemeClr val="bg1"/>
              </a:solidFill>
            </a:endParaRPr>
          </a:p>
          <a:p>
            <a:pPr marL="285750" indent="-285750">
              <a:buFont typeface="Wingdings" panose="05000000000000000000" pitchFamily="2" charset="2"/>
              <a:buChar char="Ø"/>
            </a:pPr>
            <a:r>
              <a:rPr lang="en-GB" sz="1600" dirty="0">
                <a:solidFill>
                  <a:schemeClr val="bg1"/>
                </a:solidFill>
              </a:rPr>
              <a:t>This means that there will be </a:t>
            </a:r>
            <a:r>
              <a:rPr lang="en-GB" sz="1600" b="1" dirty="0">
                <a:solidFill>
                  <a:schemeClr val="bg1"/>
                </a:solidFill>
              </a:rPr>
              <a:t>changes</a:t>
            </a:r>
            <a:r>
              <a:rPr lang="en-GB" sz="1600" dirty="0">
                <a:solidFill>
                  <a:schemeClr val="bg1"/>
                </a:solidFill>
              </a:rPr>
              <a:t> to the checks and controls on goods as they move between Great Britain (GB) and the EU. If you import goods into GB from the EU, there will be new customs checks to pass.</a:t>
            </a:r>
          </a:p>
          <a:p>
            <a:endParaRPr lang="en-GB" sz="1600" dirty="0">
              <a:solidFill>
                <a:schemeClr val="bg1"/>
              </a:solidFill>
            </a:endParaRPr>
          </a:p>
          <a:p>
            <a:pPr marL="285750" indent="-285750">
              <a:buFont typeface="Wingdings" panose="05000000000000000000" pitchFamily="2" charset="2"/>
              <a:buChar char="Ø"/>
            </a:pPr>
            <a:r>
              <a:rPr lang="en-GB" sz="1600" dirty="0">
                <a:solidFill>
                  <a:schemeClr val="bg1"/>
                </a:solidFill>
              </a:rPr>
              <a:t>This includes, having the </a:t>
            </a:r>
            <a:r>
              <a:rPr lang="en-GB" sz="1600" b="1" dirty="0">
                <a:solidFill>
                  <a:schemeClr val="bg1"/>
                </a:solidFill>
              </a:rPr>
              <a:t>correct customs paperwork </a:t>
            </a:r>
            <a:r>
              <a:rPr lang="en-GB" sz="1600" dirty="0">
                <a:solidFill>
                  <a:schemeClr val="bg1"/>
                </a:solidFill>
              </a:rPr>
              <a:t>to present at the border. Not having the right documentation could lead to delays or being turned away.</a:t>
            </a:r>
          </a:p>
          <a:p>
            <a:pPr marL="285750" indent="-285750">
              <a:buFont typeface="Wingdings" panose="05000000000000000000" pitchFamily="2" charset="2"/>
              <a:buChar char="Ø"/>
            </a:pPr>
            <a:endParaRPr lang="en-GB" sz="1600" dirty="0">
              <a:solidFill>
                <a:schemeClr val="bg1"/>
              </a:solidFill>
            </a:endParaRPr>
          </a:p>
          <a:p>
            <a:pPr marL="285750" indent="-285750">
              <a:buFont typeface="Wingdings" panose="05000000000000000000" pitchFamily="2" charset="2"/>
              <a:buChar char="Ø"/>
            </a:pPr>
            <a:r>
              <a:rPr lang="en-GB" sz="1600" dirty="0">
                <a:solidFill>
                  <a:schemeClr val="bg1"/>
                </a:solidFill>
              </a:rPr>
              <a:t>Many traders may choose to employ a </a:t>
            </a:r>
            <a:r>
              <a:rPr lang="en-GB" sz="1600" b="1" dirty="0">
                <a:solidFill>
                  <a:schemeClr val="bg1"/>
                </a:solidFill>
              </a:rPr>
              <a:t>customs intermediary </a:t>
            </a:r>
            <a:r>
              <a:rPr lang="en-GB" sz="1600" dirty="0">
                <a:solidFill>
                  <a:schemeClr val="bg1"/>
                </a:solidFill>
              </a:rPr>
              <a:t>to help them manage this process. If you decide not to employ a customs intermediary, then there are specific steps that traders </a:t>
            </a:r>
            <a:r>
              <a:rPr lang="en-GB" sz="1600" b="1" dirty="0">
                <a:solidFill>
                  <a:schemeClr val="bg1"/>
                </a:solidFill>
              </a:rPr>
              <a:t>must</a:t>
            </a:r>
            <a:r>
              <a:rPr lang="en-GB" sz="1600" dirty="0">
                <a:solidFill>
                  <a:schemeClr val="bg1"/>
                </a:solidFill>
              </a:rPr>
              <a:t> follow to ensure they are trader ready.</a:t>
            </a:r>
          </a:p>
          <a:p>
            <a:pPr marL="285750" indent="-285750">
              <a:buFont typeface="Wingdings" panose="05000000000000000000" pitchFamily="2" charset="2"/>
              <a:buChar char="Ø"/>
            </a:pPr>
            <a:endParaRPr lang="en-GB" sz="1600" dirty="0">
              <a:solidFill>
                <a:schemeClr val="bg1"/>
              </a:solidFill>
            </a:endParaRPr>
          </a:p>
          <a:p>
            <a:pPr marL="285750" indent="-285750">
              <a:buFont typeface="Wingdings" panose="05000000000000000000" pitchFamily="2" charset="2"/>
              <a:buChar char="Ø"/>
            </a:pPr>
            <a:r>
              <a:rPr lang="en-GB" sz="1600" dirty="0">
                <a:solidFill>
                  <a:schemeClr val="bg1"/>
                </a:solidFill>
              </a:rPr>
              <a:t>The </a:t>
            </a:r>
            <a:r>
              <a:rPr lang="en-GB" sz="1600" b="1" dirty="0">
                <a:solidFill>
                  <a:schemeClr val="bg1"/>
                </a:solidFill>
                <a:hlinkClick r:id="rId2">
                  <a:extLst>
                    <a:ext uri="{A12FA001-AC4F-418D-AE19-62706E023703}">
                      <ahyp:hlinkClr xmlns:ahyp="http://schemas.microsoft.com/office/drawing/2018/hyperlinkcolor" val="tx"/>
                    </a:ext>
                  </a:extLst>
                </a:hlinkClick>
              </a:rPr>
              <a:t>Border Operating Model</a:t>
            </a:r>
            <a:r>
              <a:rPr lang="en-GB" sz="1600" dirty="0">
                <a:solidFill>
                  <a:schemeClr val="bg1"/>
                </a:solidFill>
              </a:rPr>
              <a:t>, published 13</a:t>
            </a:r>
            <a:r>
              <a:rPr lang="en-GB" sz="1600" baseline="30000" dirty="0">
                <a:solidFill>
                  <a:schemeClr val="bg1"/>
                </a:solidFill>
              </a:rPr>
              <a:t>th</a:t>
            </a:r>
            <a:r>
              <a:rPr lang="en-GB" sz="1600" dirty="0">
                <a:solidFill>
                  <a:schemeClr val="bg1"/>
                </a:solidFill>
              </a:rPr>
              <a:t> July 2020,</a:t>
            </a:r>
            <a:r>
              <a:rPr lang="en-GB" sz="1600" b="1" dirty="0">
                <a:solidFill>
                  <a:schemeClr val="bg1"/>
                </a:solidFill>
              </a:rPr>
              <a:t> </a:t>
            </a:r>
            <a:r>
              <a:rPr lang="en-GB" sz="1600" dirty="0">
                <a:solidFill>
                  <a:schemeClr val="bg1"/>
                </a:solidFill>
              </a:rPr>
              <a:t>sets out what border controls will be implemented to which goods and at what stage, and provides guidance on additional requirements needed for specific goods.</a:t>
            </a:r>
          </a:p>
        </p:txBody>
      </p:sp>
      <p:sp>
        <p:nvSpPr>
          <p:cNvPr id="12" name="Rectangle: Diagonal Corners Rounded 11">
            <a:extLst>
              <a:ext uri="{FF2B5EF4-FFF2-40B4-BE49-F238E27FC236}">
                <a16:creationId xmlns:a16="http://schemas.microsoft.com/office/drawing/2014/main" id="{9FE53B4C-1826-4DE2-8A60-D96D9C21C8F3}"/>
              </a:ext>
            </a:extLst>
          </p:cNvPr>
          <p:cNvSpPr/>
          <p:nvPr/>
        </p:nvSpPr>
        <p:spPr>
          <a:xfrm>
            <a:off x="545460" y="1621482"/>
            <a:ext cx="11145600" cy="556592"/>
          </a:xfrm>
          <a:prstGeom prst="round2DiagRect">
            <a:avLst/>
          </a:prstGeom>
          <a:solidFill>
            <a:schemeClr val="accent1"/>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GB" b="1" dirty="0"/>
              <a:t>Having all the necessary customs paperwork and licences in place by 1</a:t>
            </a:r>
            <a:r>
              <a:rPr lang="en-GB" b="1" baseline="30000" dirty="0"/>
              <a:t>st</a:t>
            </a:r>
            <a:r>
              <a:rPr lang="en-GB" b="1" dirty="0"/>
              <a:t> January 2021</a:t>
            </a:r>
          </a:p>
        </p:txBody>
      </p:sp>
    </p:spTree>
    <p:extLst>
      <p:ext uri="{BB962C8B-B14F-4D97-AF65-F5344CB8AC3E}">
        <p14:creationId xmlns:p14="http://schemas.microsoft.com/office/powerpoint/2010/main" val="2341501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1AC3-D0CC-4361-8759-C14B68B02DFE}"/>
              </a:ext>
            </a:extLst>
          </p:cNvPr>
          <p:cNvSpPr>
            <a:spLocks noGrp="1"/>
          </p:cNvSpPr>
          <p:nvPr>
            <p:ph type="title"/>
          </p:nvPr>
        </p:nvSpPr>
        <p:spPr>
          <a:xfrm>
            <a:off x="545459" y="1115266"/>
            <a:ext cx="11145600" cy="489600"/>
          </a:xfrm>
        </p:spPr>
        <p:txBody>
          <a:bodyPr>
            <a:normAutofit fontScale="90000"/>
          </a:bodyPr>
          <a:lstStyle/>
          <a:p>
            <a:r>
              <a:rPr lang="en-GB" dirty="0"/>
              <a:t>What traders </a:t>
            </a:r>
            <a:r>
              <a:rPr lang="en-GB" u="sng" dirty="0"/>
              <a:t>must</a:t>
            </a:r>
            <a:r>
              <a:rPr lang="en-GB" dirty="0"/>
              <a:t> do to prepare to import goods – priority actions</a:t>
            </a:r>
          </a:p>
        </p:txBody>
      </p:sp>
      <p:sp>
        <p:nvSpPr>
          <p:cNvPr id="5" name="Footer Placeholder 4">
            <a:extLst>
              <a:ext uri="{FF2B5EF4-FFF2-40B4-BE49-F238E27FC236}">
                <a16:creationId xmlns:a16="http://schemas.microsoft.com/office/drawing/2014/main" id="{8528F8D1-6D9D-453C-9573-844B14FE9D5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white"/>
                </a:solidFill>
                <a:effectLst/>
                <a:uLnTx/>
                <a:uFillTx/>
                <a:latin typeface="Arial"/>
                <a:ea typeface="+mn-ea"/>
                <a:cs typeface="+mn-cs"/>
              </a:rPr>
              <a:t>HM Government | Trader Readiness | August 2020</a:t>
            </a:r>
          </a:p>
        </p:txBody>
      </p:sp>
      <p:sp>
        <p:nvSpPr>
          <p:cNvPr id="6" name="Slide Number Placeholder 5">
            <a:extLst>
              <a:ext uri="{FF2B5EF4-FFF2-40B4-BE49-F238E27FC236}">
                <a16:creationId xmlns:a16="http://schemas.microsoft.com/office/drawing/2014/main" id="{C580DB88-DCA6-4D19-9BEC-836A8F69397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36580A-33A4-4F93-A02B-C613D65C79F7}" type="slidenum">
              <a:rPr kumimoji="0" lang="en-GB" sz="100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000" b="0" i="0" u="none" strike="noStrike" kern="1200" cap="none" spc="0" normalizeH="0" baseline="0" noProof="0">
              <a:ln>
                <a:noFill/>
              </a:ln>
              <a:solidFill>
                <a:prstClr val="white"/>
              </a:solidFill>
              <a:effectLst/>
              <a:uLnTx/>
              <a:uFillTx/>
              <a:latin typeface="Arial"/>
              <a:ea typeface="+mn-ea"/>
              <a:cs typeface="+mn-cs"/>
            </a:endParaRPr>
          </a:p>
        </p:txBody>
      </p:sp>
      <p:sp>
        <p:nvSpPr>
          <p:cNvPr id="7" name="Rectangle: Rounded Corners 6">
            <a:extLst>
              <a:ext uri="{FF2B5EF4-FFF2-40B4-BE49-F238E27FC236}">
                <a16:creationId xmlns:a16="http://schemas.microsoft.com/office/drawing/2014/main" id="{3CEE4E87-1E7E-436A-A7E8-08AB4E69F8BB}"/>
              </a:ext>
            </a:extLst>
          </p:cNvPr>
          <p:cNvSpPr/>
          <p:nvPr/>
        </p:nvSpPr>
        <p:spPr>
          <a:xfrm>
            <a:off x="545459" y="2183362"/>
            <a:ext cx="5169376" cy="3901945"/>
          </a:xfrm>
          <a:prstGeom prst="roundRect">
            <a:avLst>
              <a:gd name="adj" fmla="val 5160"/>
            </a:avLst>
          </a:prstGeom>
          <a:ln>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lvl="0" algn="ctr"/>
            <a:r>
              <a:rPr lang="en-GB" b="1" i="1" dirty="0">
                <a:solidFill>
                  <a:schemeClr val="tx1"/>
                </a:solidFill>
              </a:rPr>
              <a:t>Now</a:t>
            </a:r>
          </a:p>
          <a:p>
            <a:pPr lvl="0" algn="ctr"/>
            <a:r>
              <a:rPr lang="en-GB" sz="1400" i="1" dirty="0">
                <a:solidFill>
                  <a:schemeClr val="tx1"/>
                </a:solidFill>
              </a:rPr>
              <a:t>What traders should do </a:t>
            </a:r>
            <a:r>
              <a:rPr lang="en-GB" sz="1400" i="1" u="sng" dirty="0">
                <a:solidFill>
                  <a:schemeClr val="tx1"/>
                </a:solidFill>
              </a:rPr>
              <a:t>now</a:t>
            </a:r>
            <a:r>
              <a:rPr lang="en-GB" sz="1400" i="1" dirty="0">
                <a:solidFill>
                  <a:schemeClr val="tx1"/>
                </a:solidFill>
              </a:rPr>
              <a:t> to prepare</a:t>
            </a:r>
          </a:p>
          <a:p>
            <a:pPr lvl="0"/>
            <a:endParaRPr lang="en-GB" sz="1400" dirty="0">
              <a:solidFill>
                <a:schemeClr val="bg1"/>
              </a:solidFill>
            </a:endParaRPr>
          </a:p>
          <a:p>
            <a:pPr marL="171450" lvl="0" indent="-171450">
              <a:buFont typeface="Wingdings" panose="05000000000000000000" pitchFamily="2" charset="2"/>
              <a:buChar char="Ø"/>
            </a:pPr>
            <a:r>
              <a:rPr lang="en-GB" sz="1400" b="1" dirty="0"/>
              <a:t>GB EORI number</a:t>
            </a:r>
            <a:r>
              <a:rPr lang="en-GB" sz="1200" b="1" dirty="0"/>
              <a:t> </a:t>
            </a:r>
            <a:r>
              <a:rPr lang="en-GB" sz="1200" dirty="0"/>
              <a:t>– Apply for a </a:t>
            </a:r>
            <a:r>
              <a:rPr lang="en-GB" sz="1200" b="1" dirty="0">
                <a:hlinkClick r:id="rId2"/>
              </a:rPr>
              <a:t>GB EORI number</a:t>
            </a:r>
            <a:r>
              <a:rPr lang="en-GB" sz="1200" b="1" dirty="0"/>
              <a:t> </a:t>
            </a:r>
            <a:r>
              <a:rPr lang="en-GB" sz="1200" dirty="0"/>
              <a:t>if you don’t already have one.</a:t>
            </a:r>
          </a:p>
          <a:p>
            <a:pPr lvl="0"/>
            <a:endParaRPr lang="en-GB" sz="1200" dirty="0"/>
          </a:p>
          <a:p>
            <a:pPr marL="171450" lvl="0" indent="-171450">
              <a:buFont typeface="Wingdings" panose="05000000000000000000" pitchFamily="2" charset="2"/>
              <a:buChar char="Ø"/>
            </a:pPr>
            <a:r>
              <a:rPr lang="en-GB" sz="1400" b="1" dirty="0"/>
              <a:t>Customs Intermediary</a:t>
            </a:r>
            <a:r>
              <a:rPr lang="en-GB" sz="1200" dirty="0"/>
              <a:t> – Consider getting a </a:t>
            </a:r>
            <a:r>
              <a:rPr lang="en-GB" sz="1200" b="1" dirty="0">
                <a:hlinkClick r:id="rId3"/>
              </a:rPr>
              <a:t>Customs Intermediary</a:t>
            </a:r>
            <a:r>
              <a:rPr lang="en-GB" sz="1200" dirty="0"/>
              <a:t>, if you don’t already have one, to help you submit the necessary customs information and declarations.</a:t>
            </a:r>
          </a:p>
          <a:p>
            <a:pPr lvl="0"/>
            <a:endParaRPr lang="en-GB" sz="1200" dirty="0"/>
          </a:p>
          <a:p>
            <a:pPr marL="171450" lvl="0" indent="-171450">
              <a:buFont typeface="Wingdings" panose="05000000000000000000" pitchFamily="2" charset="2"/>
              <a:buChar char="Ø"/>
            </a:pPr>
            <a:r>
              <a:rPr lang="en-GB" sz="1400" b="1" dirty="0"/>
              <a:t>Duty Deferment</a:t>
            </a:r>
            <a:r>
              <a:rPr lang="en-GB" sz="1200" dirty="0"/>
              <a:t> – Apply for a </a:t>
            </a:r>
            <a:r>
              <a:rPr lang="en-GB" sz="1200" b="1" dirty="0">
                <a:hlinkClick r:id="rId4"/>
              </a:rPr>
              <a:t>Duty Deferment Account</a:t>
            </a:r>
            <a:r>
              <a:rPr lang="en-GB" sz="1200" b="1" dirty="0"/>
              <a:t> </a:t>
            </a:r>
            <a:r>
              <a:rPr lang="en-GB" sz="1200" dirty="0"/>
              <a:t>to pay customs charges monthly rather than for each individual consignment.</a:t>
            </a:r>
          </a:p>
          <a:p>
            <a:pPr lvl="0"/>
            <a:endParaRPr lang="en-GB" sz="1200" dirty="0"/>
          </a:p>
          <a:p>
            <a:pPr marL="171450" lvl="0" indent="-171450">
              <a:buFont typeface="Wingdings" panose="05000000000000000000" pitchFamily="2" charset="2"/>
              <a:buChar char="Ø"/>
            </a:pPr>
            <a:r>
              <a:rPr lang="en-GB" sz="1400" b="1" dirty="0"/>
              <a:t>VAT</a:t>
            </a:r>
            <a:r>
              <a:rPr lang="en-GB" sz="1200" dirty="0"/>
              <a:t> – Prepare to </a:t>
            </a:r>
            <a:r>
              <a:rPr lang="en-GB" sz="1200" b="1" dirty="0">
                <a:hlinkClick r:id="rId5"/>
              </a:rPr>
              <a:t>pay or account for VAT</a:t>
            </a:r>
            <a:r>
              <a:rPr lang="en-GB" sz="1200" dirty="0"/>
              <a:t> on imported goods.</a:t>
            </a:r>
          </a:p>
          <a:p>
            <a:pPr lvl="0"/>
            <a:endParaRPr lang="en-GB" sz="1200" dirty="0"/>
          </a:p>
          <a:p>
            <a:pPr marL="171450" lvl="0" indent="-171450">
              <a:buFont typeface="Wingdings" panose="05000000000000000000" pitchFamily="2" charset="2"/>
              <a:buChar char="Ø"/>
            </a:pPr>
            <a:r>
              <a:rPr lang="en-GB" sz="1400" b="1" dirty="0"/>
              <a:t>Driving Permits</a:t>
            </a:r>
            <a:r>
              <a:rPr lang="en-GB" sz="1200" dirty="0"/>
              <a:t> – Ensure drivers have the correct </a:t>
            </a:r>
            <a:r>
              <a:rPr lang="en-GB" sz="1200" b="1" dirty="0">
                <a:hlinkClick r:id="rId6"/>
              </a:rPr>
              <a:t>international driving permits</a:t>
            </a:r>
            <a:r>
              <a:rPr lang="en-GB" sz="1200" dirty="0"/>
              <a:t>.</a:t>
            </a:r>
            <a:endParaRPr lang="en-GB" sz="1200" dirty="0">
              <a:solidFill>
                <a:schemeClr val="bg1"/>
              </a:solidFill>
            </a:endParaRPr>
          </a:p>
        </p:txBody>
      </p:sp>
      <p:sp>
        <p:nvSpPr>
          <p:cNvPr id="8" name="Rectangle: Rounded Corners 7">
            <a:extLst>
              <a:ext uri="{FF2B5EF4-FFF2-40B4-BE49-F238E27FC236}">
                <a16:creationId xmlns:a16="http://schemas.microsoft.com/office/drawing/2014/main" id="{D3AA3711-1389-4CBE-8F63-B079C8A19732}"/>
              </a:ext>
            </a:extLst>
          </p:cNvPr>
          <p:cNvSpPr/>
          <p:nvPr/>
        </p:nvSpPr>
        <p:spPr>
          <a:xfrm>
            <a:off x="5869336" y="2183361"/>
            <a:ext cx="5883927" cy="2483889"/>
          </a:xfrm>
          <a:prstGeom prst="roundRect">
            <a:avLst>
              <a:gd name="adj" fmla="val 5156"/>
            </a:avLst>
          </a:prstGeom>
          <a:ln>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lvl="0" algn="ctr"/>
            <a:r>
              <a:rPr lang="en-GB" b="1" i="1" dirty="0"/>
              <a:t>1</a:t>
            </a:r>
            <a:r>
              <a:rPr lang="en-GB" b="1" i="1" baseline="30000" dirty="0"/>
              <a:t>st</a:t>
            </a:r>
            <a:r>
              <a:rPr lang="en-GB" b="1" i="1" dirty="0"/>
              <a:t> January 2021</a:t>
            </a:r>
          </a:p>
          <a:p>
            <a:pPr lvl="0" algn="ctr"/>
            <a:r>
              <a:rPr lang="en-GB" sz="1400" i="1" dirty="0"/>
              <a:t>What traders need to do from </a:t>
            </a:r>
            <a:r>
              <a:rPr lang="en-GB" sz="1400" i="1" u="sng" dirty="0"/>
              <a:t>1</a:t>
            </a:r>
            <a:r>
              <a:rPr lang="en-GB" sz="1400" i="1" u="sng" baseline="30000" dirty="0"/>
              <a:t>st</a:t>
            </a:r>
            <a:r>
              <a:rPr lang="en-GB" sz="1400" i="1" u="sng" dirty="0"/>
              <a:t> January 2021</a:t>
            </a:r>
            <a:r>
              <a:rPr lang="en-GB" sz="1400" i="1" dirty="0"/>
              <a:t>:</a:t>
            </a:r>
          </a:p>
          <a:p>
            <a:pPr lvl="0" algn="ctr"/>
            <a:r>
              <a:rPr lang="en-GB" sz="500" i="1" dirty="0"/>
              <a:t> </a:t>
            </a:r>
          </a:p>
          <a:p>
            <a:pPr marL="177800" lvl="0" indent="-177800">
              <a:buFont typeface="Wingdings" panose="05000000000000000000" pitchFamily="2" charset="2"/>
              <a:buChar char="Ø"/>
            </a:pPr>
            <a:r>
              <a:rPr lang="en-GB" sz="1400" b="1" dirty="0"/>
              <a:t>Complete UK and EU</a:t>
            </a:r>
            <a:r>
              <a:rPr lang="en-GB" sz="1400" dirty="0"/>
              <a:t> </a:t>
            </a:r>
            <a:r>
              <a:rPr lang="en-GB" sz="1400" b="1" dirty="0">
                <a:hlinkClick r:id="rId7"/>
              </a:rPr>
              <a:t>customs declarations</a:t>
            </a:r>
            <a:r>
              <a:rPr lang="en-GB" sz="1400" dirty="0"/>
              <a:t>.</a:t>
            </a:r>
            <a:r>
              <a:rPr lang="en-GB" sz="1200" dirty="0"/>
              <a:t>* For standard (non-controlled) goods, there will be an option to defer up to 6 months from point of import.</a:t>
            </a:r>
          </a:p>
          <a:p>
            <a:pPr lvl="0">
              <a:buFont typeface="Wingdings" panose="05000000000000000000" pitchFamily="2" charset="2"/>
              <a:buChar char="Ø"/>
            </a:pPr>
            <a:endParaRPr lang="en-GB" sz="400" dirty="0"/>
          </a:p>
          <a:p>
            <a:pPr marL="177800" lvl="0" indent="-177800">
              <a:buFont typeface="Wingdings" panose="05000000000000000000" pitchFamily="2" charset="2"/>
              <a:buChar char="Ø"/>
            </a:pPr>
            <a:r>
              <a:rPr lang="en-GB" sz="1400" b="1" dirty="0"/>
              <a:t>Note the movement in your records</a:t>
            </a:r>
            <a:r>
              <a:rPr lang="en-GB" sz="1200" dirty="0"/>
              <a:t>, if you are deferring declaration.</a:t>
            </a:r>
          </a:p>
          <a:p>
            <a:pPr marL="177800" lvl="0" indent="-177800">
              <a:buFont typeface="Wingdings" panose="05000000000000000000" pitchFamily="2" charset="2"/>
              <a:buChar char="Ø"/>
            </a:pPr>
            <a:endParaRPr lang="en-GB" sz="400" dirty="0"/>
          </a:p>
          <a:p>
            <a:pPr marL="177800" lvl="0" indent="-177800">
              <a:buFont typeface="Wingdings" panose="05000000000000000000" pitchFamily="2" charset="2"/>
              <a:buChar char="Ø"/>
            </a:pPr>
            <a:r>
              <a:rPr lang="en-GB" sz="1400" b="1" dirty="0">
                <a:hlinkClick r:id="rId8"/>
              </a:rPr>
              <a:t>Pay customs duties</a:t>
            </a:r>
            <a:r>
              <a:rPr lang="en-GB" sz="1200" b="1" dirty="0"/>
              <a:t> </a:t>
            </a:r>
            <a:r>
              <a:rPr lang="en-GB" sz="1200" dirty="0"/>
              <a:t>(if applicable). There are options to defer payment.</a:t>
            </a:r>
          </a:p>
          <a:p>
            <a:pPr marL="177800" lvl="0" indent="-177800">
              <a:buFont typeface="Wingdings" panose="05000000000000000000" pitchFamily="2" charset="2"/>
              <a:buChar char="Ø"/>
            </a:pPr>
            <a:endParaRPr lang="en-GB" sz="400" dirty="0"/>
          </a:p>
          <a:p>
            <a:pPr marL="177800" lvl="0" indent="-177800">
              <a:buFont typeface="Wingdings" panose="05000000000000000000" pitchFamily="2" charset="2"/>
              <a:buChar char="Ø"/>
            </a:pPr>
            <a:r>
              <a:rPr lang="en-GB" sz="1400" b="1" dirty="0">
                <a:hlinkClick r:id="rId9"/>
              </a:rPr>
              <a:t>Pay VAT</a:t>
            </a:r>
            <a:r>
              <a:rPr lang="en-GB" sz="1200" dirty="0"/>
              <a:t>. There are options to defer payment.</a:t>
            </a:r>
          </a:p>
          <a:p>
            <a:pPr lvl="0"/>
            <a:endParaRPr lang="en-GB" sz="1000" dirty="0"/>
          </a:p>
          <a:p>
            <a:pPr lvl="0" algn="ctr">
              <a:buNone/>
            </a:pPr>
            <a:r>
              <a:rPr lang="en-GB" sz="1100" dirty="0"/>
              <a:t>*Some locations will require </a:t>
            </a:r>
            <a:r>
              <a:rPr lang="en-GB" sz="1100" b="1" dirty="0"/>
              <a:t>pre-lodgement of customs declarations</a:t>
            </a:r>
            <a:r>
              <a:rPr lang="en-GB" sz="1100" dirty="0"/>
              <a:t> prior to the movement of goods. This will particularly affect ‘roll on-roll off’ (</a:t>
            </a:r>
            <a:r>
              <a:rPr lang="en-GB" sz="1100" dirty="0" err="1"/>
              <a:t>RoRo</a:t>
            </a:r>
            <a:r>
              <a:rPr lang="en-GB" sz="1100" dirty="0"/>
              <a:t>) movements.</a:t>
            </a:r>
          </a:p>
        </p:txBody>
      </p:sp>
      <p:sp>
        <p:nvSpPr>
          <p:cNvPr id="9" name="Rectangle: Rounded Corners 8">
            <a:extLst>
              <a:ext uri="{FF2B5EF4-FFF2-40B4-BE49-F238E27FC236}">
                <a16:creationId xmlns:a16="http://schemas.microsoft.com/office/drawing/2014/main" id="{480C3433-405C-41AF-9512-4630B1B4DB33}"/>
              </a:ext>
            </a:extLst>
          </p:cNvPr>
          <p:cNvSpPr/>
          <p:nvPr/>
        </p:nvSpPr>
        <p:spPr>
          <a:xfrm>
            <a:off x="5869336" y="4744665"/>
            <a:ext cx="5883927" cy="1340643"/>
          </a:xfrm>
          <a:prstGeom prst="roundRect">
            <a:avLst>
              <a:gd name="adj" fmla="val 7310"/>
            </a:avLst>
          </a:prstGeom>
          <a:ln>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lvl="0" algn="ctr"/>
            <a:r>
              <a:rPr lang="en-GB" b="1" i="1" dirty="0"/>
              <a:t>1</a:t>
            </a:r>
            <a:r>
              <a:rPr lang="en-GB" b="1" i="1" baseline="30000" dirty="0"/>
              <a:t>st</a:t>
            </a:r>
            <a:r>
              <a:rPr lang="en-GB" b="1" i="1" dirty="0"/>
              <a:t> July 2021</a:t>
            </a:r>
          </a:p>
          <a:p>
            <a:pPr lvl="0" algn="ctr"/>
            <a:r>
              <a:rPr lang="en-GB" sz="1200" i="1" dirty="0"/>
              <a:t>What traders need to do from </a:t>
            </a:r>
            <a:r>
              <a:rPr lang="en-GB" sz="1200" i="1" u="sng" dirty="0"/>
              <a:t>1</a:t>
            </a:r>
            <a:r>
              <a:rPr lang="en-GB" sz="1200" i="1" u="sng" baseline="30000" dirty="0"/>
              <a:t>st</a:t>
            </a:r>
            <a:r>
              <a:rPr lang="en-GB" sz="1200" i="1" u="sng" dirty="0"/>
              <a:t> July 2021</a:t>
            </a:r>
            <a:r>
              <a:rPr lang="en-GB" sz="1200" i="1" dirty="0"/>
              <a:t>:</a:t>
            </a:r>
            <a:endParaRPr lang="en-GB" sz="500" i="1" dirty="0"/>
          </a:p>
          <a:p>
            <a:pPr marL="177800" lvl="0" indent="-177800">
              <a:buFont typeface="Wingdings" panose="05000000000000000000" pitchFamily="2" charset="2"/>
              <a:buChar char="Ø"/>
            </a:pPr>
            <a:r>
              <a:rPr lang="en-GB" sz="1400" b="1" dirty="0"/>
              <a:t>Carry out</a:t>
            </a:r>
            <a:r>
              <a:rPr lang="en-GB" sz="1400" dirty="0"/>
              <a:t> </a:t>
            </a:r>
            <a:r>
              <a:rPr lang="en-GB" sz="1400" b="1" dirty="0">
                <a:hlinkClick r:id="rId10"/>
              </a:rPr>
              <a:t>safety and security declarations</a:t>
            </a:r>
            <a:r>
              <a:rPr lang="en-GB" sz="1200" b="1" dirty="0"/>
              <a:t> </a:t>
            </a:r>
            <a:r>
              <a:rPr lang="en-GB" sz="1200" dirty="0"/>
              <a:t>(also known as entry summary, or ENS, declarations).</a:t>
            </a:r>
          </a:p>
          <a:p>
            <a:pPr marL="177800" lvl="0" indent="-177800">
              <a:buFont typeface="Wingdings" panose="05000000000000000000" pitchFamily="2" charset="2"/>
              <a:buChar char="Ø"/>
            </a:pPr>
            <a:endParaRPr lang="en-GB" sz="400" dirty="0"/>
          </a:p>
          <a:p>
            <a:pPr marL="177800" lvl="0" indent="-177800">
              <a:buFont typeface="Wingdings" panose="05000000000000000000" pitchFamily="2" charset="2"/>
              <a:buChar char="Ø"/>
            </a:pPr>
            <a:r>
              <a:rPr lang="en-GB" sz="1400" b="1" dirty="0"/>
              <a:t>Complete UK and EU</a:t>
            </a:r>
            <a:r>
              <a:rPr lang="en-GB" sz="1400" dirty="0"/>
              <a:t> </a:t>
            </a:r>
            <a:r>
              <a:rPr lang="en-GB" sz="1400" b="1" dirty="0">
                <a:hlinkClick r:id="rId7"/>
              </a:rPr>
              <a:t>customs declarations</a:t>
            </a:r>
            <a:r>
              <a:rPr lang="en-GB" sz="1400" b="1" dirty="0"/>
              <a:t> </a:t>
            </a:r>
            <a:r>
              <a:rPr lang="en-GB" sz="1400" dirty="0"/>
              <a:t>for </a:t>
            </a:r>
            <a:r>
              <a:rPr lang="en-GB" sz="1400" u="sng" dirty="0"/>
              <a:t>all</a:t>
            </a:r>
            <a:r>
              <a:rPr lang="en-GB" sz="1400" dirty="0"/>
              <a:t> goods </a:t>
            </a:r>
            <a:r>
              <a:rPr lang="en-GB" sz="1200" dirty="0"/>
              <a:t>(there will be no option to defer from this point).</a:t>
            </a:r>
          </a:p>
        </p:txBody>
      </p:sp>
      <p:sp>
        <p:nvSpPr>
          <p:cNvPr id="10" name="TextBox 9">
            <a:extLst>
              <a:ext uri="{FF2B5EF4-FFF2-40B4-BE49-F238E27FC236}">
                <a16:creationId xmlns:a16="http://schemas.microsoft.com/office/drawing/2014/main" id="{9DCF451E-E54B-4673-B9ED-915B974669CD}"/>
              </a:ext>
            </a:extLst>
          </p:cNvPr>
          <p:cNvSpPr txBox="1"/>
          <p:nvPr/>
        </p:nvSpPr>
        <p:spPr>
          <a:xfrm>
            <a:off x="545459" y="1604866"/>
            <a:ext cx="11207804" cy="501080"/>
          </a:xfrm>
          <a:prstGeom prst="round2DiagRect">
            <a:avLst/>
          </a:prstGeom>
          <a:solidFill>
            <a:schemeClr val="accent1"/>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defPPr>
              <a:defRPr lang="en-US"/>
            </a:defPPr>
            <a:lvl1pPr algn="ctr">
              <a:defRPr b="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GB" sz="1200" dirty="0"/>
              <a:t>The government is introducing new border controls on imports coming into GB from the EU in stages. Traders moving STANDARD GOODS from January to July 2021 have the option to defer customs declarations to HMRC for up to 6 months.</a:t>
            </a:r>
          </a:p>
        </p:txBody>
      </p:sp>
    </p:spTree>
    <p:extLst>
      <p:ext uri="{BB962C8B-B14F-4D97-AF65-F5344CB8AC3E}">
        <p14:creationId xmlns:p14="http://schemas.microsoft.com/office/powerpoint/2010/main" val="3711740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1AC3-D0CC-4361-8759-C14B68B02DFE}"/>
              </a:ext>
            </a:extLst>
          </p:cNvPr>
          <p:cNvSpPr>
            <a:spLocks noGrp="1"/>
          </p:cNvSpPr>
          <p:nvPr>
            <p:ph type="title"/>
          </p:nvPr>
        </p:nvSpPr>
        <p:spPr>
          <a:xfrm>
            <a:off x="545459" y="1115266"/>
            <a:ext cx="11145600" cy="489600"/>
          </a:xfrm>
        </p:spPr>
        <p:txBody>
          <a:bodyPr/>
          <a:lstStyle/>
          <a:p>
            <a:r>
              <a:rPr lang="en-GB" dirty="0"/>
              <a:t>Pre-lodgement of customs declarations</a:t>
            </a:r>
          </a:p>
        </p:txBody>
      </p:sp>
      <p:sp>
        <p:nvSpPr>
          <p:cNvPr id="5" name="Footer Placeholder 4">
            <a:extLst>
              <a:ext uri="{FF2B5EF4-FFF2-40B4-BE49-F238E27FC236}">
                <a16:creationId xmlns:a16="http://schemas.microsoft.com/office/drawing/2014/main" id="{8528F8D1-6D9D-453C-9573-844B14FE9D5E}"/>
              </a:ext>
            </a:extLst>
          </p:cNvPr>
          <p:cNvSpPr>
            <a:spLocks noGrp="1"/>
          </p:cNvSpPr>
          <p:nvPr>
            <p:ph type="ftr" sz="quarter" idx="11"/>
          </p:nvPr>
        </p:nvSpPr>
        <p:spPr/>
        <p:txBody>
          <a:bodyPr/>
          <a:lstStyle/>
          <a:p>
            <a:r>
              <a:rPr lang="en-GB" dirty="0"/>
              <a:t>HM Government | Trader Readiness | August 2020</a:t>
            </a:r>
          </a:p>
        </p:txBody>
      </p:sp>
      <p:sp>
        <p:nvSpPr>
          <p:cNvPr id="6" name="Slide Number Placeholder 5">
            <a:extLst>
              <a:ext uri="{FF2B5EF4-FFF2-40B4-BE49-F238E27FC236}">
                <a16:creationId xmlns:a16="http://schemas.microsoft.com/office/drawing/2014/main" id="{C580DB88-DCA6-4D19-9BEC-836A8F693976}"/>
              </a:ext>
            </a:extLst>
          </p:cNvPr>
          <p:cNvSpPr>
            <a:spLocks noGrp="1"/>
          </p:cNvSpPr>
          <p:nvPr>
            <p:ph type="sldNum" sz="quarter" idx="12"/>
          </p:nvPr>
        </p:nvSpPr>
        <p:spPr/>
        <p:txBody>
          <a:bodyPr/>
          <a:lstStyle/>
          <a:p>
            <a:fld id="{0A36580A-33A4-4F93-A02B-C613D65C79F7}" type="slidenum">
              <a:rPr lang="en-GB" smtClean="0"/>
              <a:t>5</a:t>
            </a:fld>
            <a:endParaRPr lang="en-GB"/>
          </a:p>
        </p:txBody>
      </p:sp>
      <p:sp>
        <p:nvSpPr>
          <p:cNvPr id="11" name="TextBox 10">
            <a:extLst>
              <a:ext uri="{FF2B5EF4-FFF2-40B4-BE49-F238E27FC236}">
                <a16:creationId xmlns:a16="http://schemas.microsoft.com/office/drawing/2014/main" id="{D9D46A88-7693-478A-AABB-3717ACEECCA3}"/>
              </a:ext>
            </a:extLst>
          </p:cNvPr>
          <p:cNvSpPr txBox="1"/>
          <p:nvPr/>
        </p:nvSpPr>
        <p:spPr>
          <a:xfrm>
            <a:off x="545459" y="2260139"/>
            <a:ext cx="11145600" cy="3729216"/>
          </a:xfrm>
          <a:prstGeom prst="roundRect">
            <a:avLst>
              <a:gd name="adj" fmla="val 6337"/>
            </a:avLst>
          </a:prstGeom>
          <a:solidFill>
            <a:schemeClr val="accent2"/>
          </a:solidFill>
          <a:ln w="19050">
            <a:solidFill>
              <a:schemeClr val="accent1"/>
            </a:solidFill>
          </a:ln>
        </p:spPr>
        <p:txBody>
          <a:bodyPr wrap="square" rtlCol="0">
            <a:spAutoFit/>
          </a:bodyPr>
          <a:lstStyle/>
          <a:p>
            <a:pPr marL="285750" indent="-285750">
              <a:buFont typeface="Wingdings" panose="05000000000000000000" pitchFamily="2" charset="2"/>
              <a:buChar char="Ø"/>
            </a:pPr>
            <a:r>
              <a:rPr lang="en-GB" sz="1350" dirty="0">
                <a:solidFill>
                  <a:schemeClr val="bg2"/>
                </a:solidFill>
              </a:rPr>
              <a:t>Importers will have to complete UK customs declarations after the end of the transition period. Some locations will require </a:t>
            </a:r>
            <a:r>
              <a:rPr lang="en-GB" sz="1350" b="1" dirty="0">
                <a:solidFill>
                  <a:schemeClr val="bg2"/>
                </a:solidFill>
              </a:rPr>
              <a:t>pre-lodgement of customs declarations</a:t>
            </a:r>
            <a:r>
              <a:rPr lang="en-GB" sz="1350" dirty="0">
                <a:solidFill>
                  <a:schemeClr val="bg2"/>
                </a:solidFill>
              </a:rPr>
              <a:t> prior to the movement of goods. This will particularly affect ‘roll on-roll off’ (</a:t>
            </a:r>
            <a:r>
              <a:rPr lang="en-GB" sz="1350" dirty="0" err="1">
                <a:solidFill>
                  <a:schemeClr val="bg2"/>
                </a:solidFill>
              </a:rPr>
              <a:t>RoRo</a:t>
            </a:r>
            <a:r>
              <a:rPr lang="en-GB" sz="1350" dirty="0">
                <a:solidFill>
                  <a:schemeClr val="bg2"/>
                </a:solidFill>
              </a:rPr>
              <a:t>) movements.</a:t>
            </a:r>
          </a:p>
          <a:p>
            <a:pPr marL="285750" indent="-285750">
              <a:buFont typeface="Wingdings" panose="05000000000000000000" pitchFamily="2" charset="2"/>
              <a:buChar char="Ø"/>
            </a:pPr>
            <a:endParaRPr lang="en-GB" sz="1350" dirty="0">
              <a:solidFill>
                <a:schemeClr val="bg1"/>
              </a:solidFill>
            </a:endParaRPr>
          </a:p>
          <a:p>
            <a:pPr marL="285750" indent="-285750">
              <a:buFont typeface="Wingdings" panose="05000000000000000000" pitchFamily="2" charset="2"/>
              <a:buChar char="Ø"/>
            </a:pPr>
            <a:r>
              <a:rPr lang="en-GB" sz="1350" dirty="0">
                <a:solidFill>
                  <a:schemeClr val="bg1"/>
                </a:solidFill>
              </a:rPr>
              <a:t>A border location can choose whether to operate the </a:t>
            </a:r>
            <a:r>
              <a:rPr lang="en-GB" sz="1350" b="1" dirty="0">
                <a:solidFill>
                  <a:schemeClr val="bg1"/>
                </a:solidFill>
              </a:rPr>
              <a:t>temporary storage model</a:t>
            </a:r>
            <a:r>
              <a:rPr lang="en-GB" sz="1350" dirty="0">
                <a:solidFill>
                  <a:schemeClr val="bg1"/>
                </a:solidFill>
              </a:rPr>
              <a:t>, or the newly developed </a:t>
            </a:r>
            <a:r>
              <a:rPr lang="en-GB" sz="1350" b="1" dirty="0">
                <a:solidFill>
                  <a:schemeClr val="bg1"/>
                </a:solidFill>
              </a:rPr>
              <a:t>pre-lodgement model</a:t>
            </a:r>
            <a:r>
              <a:rPr lang="en-GB" sz="1350" dirty="0">
                <a:solidFill>
                  <a:schemeClr val="bg1"/>
                </a:solidFill>
              </a:rPr>
              <a:t>.</a:t>
            </a:r>
          </a:p>
          <a:p>
            <a:pPr marL="285750" indent="-285750">
              <a:buFont typeface="Wingdings" panose="05000000000000000000" pitchFamily="2" charset="2"/>
              <a:buChar char="Ø"/>
            </a:pPr>
            <a:endParaRPr lang="en-GB" sz="1350" u="sng" dirty="0">
              <a:solidFill>
                <a:schemeClr val="bg1"/>
              </a:solidFill>
            </a:endParaRPr>
          </a:p>
          <a:p>
            <a:pPr marL="742950" lvl="1" indent="-285750">
              <a:buFont typeface="Wingdings" panose="05000000000000000000" pitchFamily="2" charset="2"/>
              <a:buChar char="Ø"/>
            </a:pPr>
            <a:r>
              <a:rPr lang="en-GB" sz="1350" u="sng" dirty="0">
                <a:solidFill>
                  <a:schemeClr val="bg1"/>
                </a:solidFill>
              </a:rPr>
              <a:t>Temporary Storage model</a:t>
            </a:r>
            <a:r>
              <a:rPr lang="en-GB" sz="1350" dirty="0">
                <a:solidFill>
                  <a:schemeClr val="bg1"/>
                </a:solidFill>
              </a:rPr>
              <a:t>: goods coming into GB can be stored at the frontier temporarily for up to 90 days before being declared to customs. An </a:t>
            </a:r>
            <a:r>
              <a:rPr lang="en-GB" sz="1350" b="1" dirty="0">
                <a:solidFill>
                  <a:schemeClr val="bg2"/>
                </a:solidFill>
                <a:hlinkClick r:id="rId2">
                  <a:extLst>
                    <a:ext uri="{A12FA001-AC4F-418D-AE19-62706E023703}">
                      <ahyp:hlinkClr xmlns:ahyp="http://schemas.microsoft.com/office/drawing/2018/hyperlinkcolor" val="tx"/>
                    </a:ext>
                  </a:extLst>
                </a:hlinkClick>
              </a:rPr>
              <a:t>authorisation</a:t>
            </a:r>
            <a:r>
              <a:rPr lang="en-GB" sz="1350" dirty="0">
                <a:solidFill>
                  <a:schemeClr val="bg1"/>
                </a:solidFill>
              </a:rPr>
              <a:t> is required to operate a temporary storage facility.</a:t>
            </a:r>
          </a:p>
          <a:p>
            <a:pPr marL="742950" lvl="1" indent="-285750">
              <a:buFont typeface="Wingdings" panose="05000000000000000000" pitchFamily="2" charset="2"/>
              <a:buChar char="Ø"/>
            </a:pPr>
            <a:endParaRPr lang="en-GB" sz="1350" u="sng" dirty="0">
              <a:solidFill>
                <a:schemeClr val="bg1"/>
              </a:solidFill>
            </a:endParaRPr>
          </a:p>
          <a:p>
            <a:pPr marL="742950" lvl="1" indent="-285750">
              <a:buFont typeface="Wingdings" panose="05000000000000000000" pitchFamily="2" charset="2"/>
              <a:buChar char="Ø"/>
            </a:pPr>
            <a:r>
              <a:rPr lang="en-GB" sz="1350" u="sng" dirty="0">
                <a:solidFill>
                  <a:schemeClr val="bg1"/>
                </a:solidFill>
              </a:rPr>
              <a:t>Pre-lodgement model</a:t>
            </a:r>
            <a:r>
              <a:rPr lang="en-GB" sz="1350" dirty="0">
                <a:solidFill>
                  <a:schemeClr val="bg1"/>
                </a:solidFill>
              </a:rPr>
              <a:t>: goods arriving will be required to have submitted a customs declaration in advance of boarding on the EU side. Ports may use this model where they do not have the space or infrastructure to operate temporary storage.</a:t>
            </a:r>
          </a:p>
          <a:p>
            <a:pPr marL="742950" lvl="1" indent="-285750">
              <a:buFont typeface="Wingdings" panose="05000000000000000000" pitchFamily="2" charset="2"/>
              <a:buChar char="Ø"/>
            </a:pPr>
            <a:endParaRPr lang="en-GB" sz="1350" dirty="0">
              <a:solidFill>
                <a:schemeClr val="bg1"/>
              </a:solidFill>
            </a:endParaRPr>
          </a:p>
          <a:p>
            <a:pPr marL="285750" indent="-285750">
              <a:buFont typeface="Wingdings" panose="05000000000000000000" pitchFamily="2" charset="2"/>
              <a:buChar char="Ø"/>
            </a:pPr>
            <a:r>
              <a:rPr lang="en-GB" sz="1350" dirty="0">
                <a:solidFill>
                  <a:schemeClr val="bg1"/>
                </a:solidFill>
              </a:rPr>
              <a:t>If hauliers are moving goods through a location where pre-lodgement is required, the trader will need to provide a unique reference number for each consignment carried, which proves that a declaration has either been pre-lodged or is not needed. This can be a Movement Reference Number (MRN), an EORI, or a Transit Accompanying Document MRN, depending on the goods and type of declaration.</a:t>
            </a:r>
          </a:p>
          <a:p>
            <a:pPr marL="285750" indent="-285750">
              <a:buFont typeface="Wingdings" panose="05000000000000000000" pitchFamily="2" charset="2"/>
              <a:buChar char="Ø"/>
            </a:pPr>
            <a:endParaRPr lang="en-GB" sz="1350" dirty="0">
              <a:solidFill>
                <a:schemeClr val="bg1"/>
              </a:solidFill>
            </a:endParaRPr>
          </a:p>
          <a:p>
            <a:pPr marL="285750" indent="-285750">
              <a:buFont typeface="Wingdings" panose="05000000000000000000" pitchFamily="2" charset="2"/>
              <a:buChar char="Ø"/>
            </a:pPr>
            <a:r>
              <a:rPr lang="en-GB" sz="1350" dirty="0">
                <a:solidFill>
                  <a:schemeClr val="bg1"/>
                </a:solidFill>
              </a:rPr>
              <a:t>Government is investing </a:t>
            </a:r>
            <a:r>
              <a:rPr lang="en-GB" sz="1350" b="1" dirty="0">
                <a:solidFill>
                  <a:schemeClr val="bg2"/>
                </a:solidFill>
                <a:hlinkClick r:id="rId3">
                  <a:extLst>
                    <a:ext uri="{A12FA001-AC4F-418D-AE19-62706E023703}">
                      <ahyp:hlinkClr xmlns:ahyp="http://schemas.microsoft.com/office/drawing/2018/hyperlinkcolor" val="tx"/>
                    </a:ext>
                  </a:extLst>
                </a:hlinkClick>
              </a:rPr>
              <a:t>£705m in new infrastructure, jobs and technology at the GB-EU border</a:t>
            </a:r>
            <a:r>
              <a:rPr lang="en-GB" sz="1350" dirty="0">
                <a:solidFill>
                  <a:schemeClr val="bg1"/>
                </a:solidFill>
              </a:rPr>
              <a:t>, including taking action to build new infrastructure inland where there is no space at ports.</a:t>
            </a:r>
          </a:p>
        </p:txBody>
      </p:sp>
      <p:sp>
        <p:nvSpPr>
          <p:cNvPr id="12" name="Rectangle: Diagonal Corners Rounded 11">
            <a:extLst>
              <a:ext uri="{FF2B5EF4-FFF2-40B4-BE49-F238E27FC236}">
                <a16:creationId xmlns:a16="http://schemas.microsoft.com/office/drawing/2014/main" id="{9FE53B4C-1826-4DE2-8A60-D96D9C21C8F3}"/>
              </a:ext>
            </a:extLst>
          </p:cNvPr>
          <p:cNvSpPr/>
          <p:nvPr/>
        </p:nvSpPr>
        <p:spPr>
          <a:xfrm>
            <a:off x="545460" y="1621482"/>
            <a:ext cx="11145600" cy="556592"/>
          </a:xfrm>
          <a:prstGeom prst="round2DiagRect">
            <a:avLst/>
          </a:prstGeom>
          <a:solidFill>
            <a:schemeClr val="accent1"/>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GB" b="1" dirty="0"/>
              <a:t>Certain ports will require pre-lodgement of customs declarations before goods are moved. </a:t>
            </a:r>
          </a:p>
        </p:txBody>
      </p:sp>
    </p:spTree>
    <p:extLst>
      <p:ext uri="{BB962C8B-B14F-4D97-AF65-F5344CB8AC3E}">
        <p14:creationId xmlns:p14="http://schemas.microsoft.com/office/powerpoint/2010/main" val="1196909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1AC3-D0CC-4361-8759-C14B68B02DFE}"/>
              </a:ext>
            </a:extLst>
          </p:cNvPr>
          <p:cNvSpPr>
            <a:spLocks noGrp="1"/>
          </p:cNvSpPr>
          <p:nvPr>
            <p:ph type="title"/>
          </p:nvPr>
        </p:nvSpPr>
        <p:spPr>
          <a:xfrm>
            <a:off x="545459" y="1115266"/>
            <a:ext cx="11145600" cy="489600"/>
          </a:xfrm>
        </p:spPr>
        <p:txBody>
          <a:bodyPr/>
          <a:lstStyle/>
          <a:p>
            <a:r>
              <a:rPr lang="en-GB" dirty="0"/>
              <a:t>What traders should do to prepare – further actions</a:t>
            </a:r>
          </a:p>
        </p:txBody>
      </p:sp>
      <p:sp>
        <p:nvSpPr>
          <p:cNvPr id="5" name="Footer Placeholder 4">
            <a:extLst>
              <a:ext uri="{FF2B5EF4-FFF2-40B4-BE49-F238E27FC236}">
                <a16:creationId xmlns:a16="http://schemas.microsoft.com/office/drawing/2014/main" id="{8528F8D1-6D9D-453C-9573-844B14FE9D5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white"/>
                </a:solidFill>
                <a:effectLst/>
                <a:uLnTx/>
                <a:uFillTx/>
                <a:latin typeface="Arial"/>
                <a:ea typeface="+mn-ea"/>
                <a:cs typeface="+mn-cs"/>
              </a:rPr>
              <a:t>HM Government | Trader Readiness | August 2020</a:t>
            </a:r>
          </a:p>
        </p:txBody>
      </p:sp>
      <p:sp>
        <p:nvSpPr>
          <p:cNvPr id="6" name="Slide Number Placeholder 5">
            <a:extLst>
              <a:ext uri="{FF2B5EF4-FFF2-40B4-BE49-F238E27FC236}">
                <a16:creationId xmlns:a16="http://schemas.microsoft.com/office/drawing/2014/main" id="{C580DB88-DCA6-4D19-9BEC-836A8F69397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36580A-33A4-4F93-A02B-C613D65C79F7}" type="slidenum">
              <a:rPr kumimoji="0" lang="en-GB" sz="100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000" b="0" i="0" u="none" strike="noStrike" kern="1200" cap="none" spc="0" normalizeH="0" baseline="0" noProof="0">
              <a:ln>
                <a:noFill/>
              </a:ln>
              <a:solidFill>
                <a:prstClr val="white"/>
              </a:solidFill>
              <a:effectLst/>
              <a:uLnTx/>
              <a:uFillTx/>
              <a:latin typeface="Arial"/>
              <a:ea typeface="+mn-ea"/>
              <a:cs typeface="+mn-cs"/>
            </a:endParaRPr>
          </a:p>
        </p:txBody>
      </p:sp>
      <p:sp>
        <p:nvSpPr>
          <p:cNvPr id="7" name="Rectangle: Rounded Corners 6">
            <a:extLst>
              <a:ext uri="{FF2B5EF4-FFF2-40B4-BE49-F238E27FC236}">
                <a16:creationId xmlns:a16="http://schemas.microsoft.com/office/drawing/2014/main" id="{79A3237F-B47F-437D-8E3E-B26F6DC2DD35}"/>
              </a:ext>
            </a:extLst>
          </p:cNvPr>
          <p:cNvSpPr/>
          <p:nvPr/>
        </p:nvSpPr>
        <p:spPr>
          <a:xfrm>
            <a:off x="545459" y="5125232"/>
            <a:ext cx="10669918" cy="936427"/>
          </a:xfrm>
          <a:prstGeom prst="roundRect">
            <a:avLst/>
          </a:prstGeom>
          <a:noFill/>
          <a:ln w="28575">
            <a:solidFill>
              <a:schemeClr val="accent1"/>
            </a:solidFill>
          </a:ln>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GB" sz="1600" b="1" dirty="0"/>
              <a:t>Moving goods between GB and Northern Ireland</a:t>
            </a:r>
          </a:p>
          <a:p>
            <a:endParaRPr lang="en-GB" sz="500" b="1" dirty="0"/>
          </a:p>
          <a:p>
            <a:pPr marL="285750" indent="-285750">
              <a:buFont typeface="Wingdings" panose="05000000000000000000" pitchFamily="2" charset="2"/>
              <a:buChar char="Ø"/>
            </a:pPr>
            <a:r>
              <a:rPr lang="en-GB" sz="1400" dirty="0"/>
              <a:t>The </a:t>
            </a:r>
            <a:r>
              <a:rPr lang="en-GB" sz="1400" b="1" dirty="0">
                <a:hlinkClick r:id="rId2"/>
              </a:rPr>
              <a:t>Border Operating Model</a:t>
            </a:r>
            <a:r>
              <a:rPr lang="en-GB" sz="1400" b="1" dirty="0"/>
              <a:t> </a:t>
            </a:r>
            <a:r>
              <a:rPr lang="en-GB" sz="1400" dirty="0"/>
              <a:t>provides guidance on the movement of goods between GB and the EU. Separate guidance on the movement of goods between GB and NI was published on 7</a:t>
            </a:r>
            <a:r>
              <a:rPr lang="en-GB" sz="1400" baseline="30000" dirty="0"/>
              <a:t>th</a:t>
            </a:r>
            <a:r>
              <a:rPr lang="en-GB" sz="1400" dirty="0"/>
              <a:t> August and is available </a:t>
            </a:r>
            <a:r>
              <a:rPr lang="en-GB" sz="1400" b="1" dirty="0">
                <a:hlinkClick r:id="rId3"/>
              </a:rPr>
              <a:t>here</a:t>
            </a:r>
            <a:r>
              <a:rPr lang="en-GB" sz="1400" dirty="0"/>
              <a:t>.</a:t>
            </a:r>
          </a:p>
        </p:txBody>
      </p:sp>
      <p:sp>
        <p:nvSpPr>
          <p:cNvPr id="8" name="Rectangle 7">
            <a:extLst>
              <a:ext uri="{FF2B5EF4-FFF2-40B4-BE49-F238E27FC236}">
                <a16:creationId xmlns:a16="http://schemas.microsoft.com/office/drawing/2014/main" id="{D10802CE-0484-4F3E-BDC8-15E4D226B203}"/>
              </a:ext>
            </a:extLst>
          </p:cNvPr>
          <p:cNvSpPr/>
          <p:nvPr/>
        </p:nvSpPr>
        <p:spPr>
          <a:xfrm>
            <a:off x="545459" y="1718034"/>
            <a:ext cx="4661023" cy="3293209"/>
          </a:xfrm>
          <a:prstGeom prst="rect">
            <a:avLst/>
          </a:prstGeom>
          <a:solidFill>
            <a:schemeClr val="accent2"/>
          </a:solidFill>
          <a:ln>
            <a:solidFill>
              <a:schemeClr val="accent1"/>
            </a:solidFill>
          </a:ln>
        </p:spPr>
        <p:txBody>
          <a:bodyPr wrap="square">
            <a:spAutoFit/>
          </a:bodyPr>
          <a:lstStyle/>
          <a:p>
            <a:r>
              <a:rPr lang="en-GB" sz="1400" b="1" dirty="0">
                <a:solidFill>
                  <a:schemeClr val="bg1"/>
                </a:solidFill>
              </a:rPr>
              <a:t>To make processes smoother, traders should also:</a:t>
            </a:r>
          </a:p>
          <a:p>
            <a:pPr lvl="0"/>
            <a:endParaRPr lang="en-GB" sz="1200" dirty="0">
              <a:solidFill>
                <a:schemeClr val="bg1"/>
              </a:solidFill>
            </a:endParaRPr>
          </a:p>
          <a:p>
            <a:pPr marL="285750" lvl="0" indent="-285750">
              <a:buFont typeface="Wingdings" panose="05000000000000000000" pitchFamily="2" charset="2"/>
              <a:buChar char="Ø"/>
            </a:pPr>
            <a:r>
              <a:rPr lang="en-GB" sz="1200" dirty="0">
                <a:solidFill>
                  <a:schemeClr val="bg1"/>
                </a:solidFill>
              </a:rPr>
              <a:t>Find the right </a:t>
            </a:r>
            <a:r>
              <a:rPr lang="en-GB" sz="1200" b="1" dirty="0">
                <a:solidFill>
                  <a:schemeClr val="bg1"/>
                </a:solidFill>
                <a:hlinkClick r:id="rId4">
                  <a:extLst>
                    <a:ext uri="{A12FA001-AC4F-418D-AE19-62706E023703}">
                      <ahyp:hlinkClr xmlns:ahyp="http://schemas.microsoft.com/office/drawing/2018/hyperlinkcolor" val="tx"/>
                    </a:ext>
                  </a:extLst>
                </a:hlinkClick>
              </a:rPr>
              <a:t>commodity code</a:t>
            </a:r>
            <a:r>
              <a:rPr lang="en-GB" sz="1200" b="1" dirty="0">
                <a:solidFill>
                  <a:schemeClr val="bg1"/>
                </a:solidFill>
              </a:rPr>
              <a:t> </a:t>
            </a:r>
            <a:r>
              <a:rPr lang="en-GB" sz="1200" dirty="0">
                <a:solidFill>
                  <a:schemeClr val="bg1"/>
                </a:solidFill>
              </a:rPr>
              <a:t>for your goods and work out the </a:t>
            </a:r>
            <a:r>
              <a:rPr lang="en-GB" sz="1200" b="1" dirty="0">
                <a:solidFill>
                  <a:schemeClr val="bg1"/>
                </a:solidFill>
                <a:hlinkClick r:id="rId5">
                  <a:extLst>
                    <a:ext uri="{A12FA001-AC4F-418D-AE19-62706E023703}">
                      <ahyp:hlinkClr xmlns:ahyp="http://schemas.microsoft.com/office/drawing/2018/hyperlinkcolor" val="tx"/>
                    </a:ext>
                  </a:extLst>
                </a:hlinkClick>
              </a:rPr>
              <a:t>customs value</a:t>
            </a:r>
            <a:r>
              <a:rPr lang="en-GB" sz="1200" b="1" dirty="0">
                <a:solidFill>
                  <a:schemeClr val="bg1"/>
                </a:solidFill>
              </a:rPr>
              <a:t> </a:t>
            </a:r>
            <a:r>
              <a:rPr lang="en-GB" sz="1200" dirty="0">
                <a:solidFill>
                  <a:schemeClr val="bg1"/>
                </a:solidFill>
              </a:rPr>
              <a:t>of your goods – a customs intermediary can help you with this</a:t>
            </a:r>
          </a:p>
          <a:p>
            <a:pPr marL="285750" lvl="0" indent="-285750">
              <a:buFont typeface="Wingdings" panose="05000000000000000000" pitchFamily="2" charset="2"/>
              <a:buChar char="Ø"/>
            </a:pPr>
            <a:endParaRPr lang="en-GB" sz="1200" dirty="0">
              <a:solidFill>
                <a:schemeClr val="bg1"/>
              </a:solidFill>
            </a:endParaRPr>
          </a:p>
          <a:p>
            <a:pPr marL="285750" lvl="0" indent="-285750">
              <a:buFont typeface="Wingdings" panose="05000000000000000000" pitchFamily="2" charset="2"/>
              <a:buChar char="Ø"/>
            </a:pPr>
            <a:r>
              <a:rPr lang="en-GB" sz="1200" dirty="0">
                <a:solidFill>
                  <a:schemeClr val="bg1"/>
                </a:solidFill>
              </a:rPr>
              <a:t>Use the</a:t>
            </a:r>
            <a:r>
              <a:rPr lang="en-GB" sz="1200" b="1" dirty="0">
                <a:solidFill>
                  <a:schemeClr val="bg1"/>
                </a:solidFill>
              </a:rPr>
              <a:t> </a:t>
            </a:r>
            <a:r>
              <a:rPr lang="en-GB" sz="1200" b="1" dirty="0">
                <a:solidFill>
                  <a:schemeClr val="bg1"/>
                </a:solidFill>
                <a:hlinkClick r:id="rId6">
                  <a:extLst>
                    <a:ext uri="{A12FA001-AC4F-418D-AE19-62706E023703}">
                      <ahyp:hlinkClr xmlns:ahyp="http://schemas.microsoft.com/office/drawing/2018/hyperlinkcolor" val="tx"/>
                    </a:ext>
                  </a:extLst>
                </a:hlinkClick>
              </a:rPr>
              <a:t>'Trade with the UK'</a:t>
            </a:r>
            <a:r>
              <a:rPr lang="en-GB" sz="1200" dirty="0">
                <a:solidFill>
                  <a:schemeClr val="bg1"/>
                </a:solidFill>
              </a:rPr>
              <a:t> tool to find out up to date information on tariffs, taxes and rules</a:t>
            </a:r>
          </a:p>
          <a:p>
            <a:pPr marL="285750" lvl="0" indent="-285750">
              <a:buFont typeface="Wingdings" panose="05000000000000000000" pitchFamily="2" charset="2"/>
              <a:buChar char="Ø"/>
            </a:pPr>
            <a:endParaRPr lang="en-GB" sz="1200" dirty="0">
              <a:solidFill>
                <a:schemeClr val="bg1"/>
              </a:solidFill>
            </a:endParaRPr>
          </a:p>
          <a:p>
            <a:pPr marL="285750" lvl="0" indent="-285750">
              <a:buFont typeface="Wingdings" panose="05000000000000000000" pitchFamily="2" charset="2"/>
              <a:buChar char="Ø"/>
            </a:pPr>
            <a:r>
              <a:rPr lang="en-GB" sz="1200" dirty="0">
                <a:solidFill>
                  <a:schemeClr val="bg1"/>
                </a:solidFill>
              </a:rPr>
              <a:t>Check </a:t>
            </a:r>
            <a:r>
              <a:rPr lang="en-GB" sz="1200" b="1" dirty="0">
                <a:solidFill>
                  <a:schemeClr val="bg1"/>
                </a:solidFill>
                <a:hlinkClick r:id="rId7">
                  <a:extLst>
                    <a:ext uri="{A12FA001-AC4F-418D-AE19-62706E023703}">
                      <ahyp:hlinkClr xmlns:ahyp="http://schemas.microsoft.com/office/drawing/2018/hyperlinkcolor" val="tx"/>
                    </a:ext>
                  </a:extLst>
                </a:hlinkClick>
              </a:rPr>
              <a:t>UK trade tariffs </a:t>
            </a:r>
            <a:r>
              <a:rPr lang="en-GB" sz="1200" dirty="0">
                <a:solidFill>
                  <a:schemeClr val="bg1"/>
                </a:solidFill>
              </a:rPr>
              <a:t>from 1 January 2021</a:t>
            </a:r>
          </a:p>
          <a:p>
            <a:pPr marL="285750" lvl="0" indent="-285750">
              <a:buFont typeface="Wingdings" panose="05000000000000000000" pitchFamily="2" charset="2"/>
              <a:buChar char="Ø"/>
            </a:pPr>
            <a:endParaRPr lang="en-GB" sz="1200" dirty="0">
              <a:solidFill>
                <a:schemeClr val="bg1"/>
              </a:solidFill>
            </a:endParaRPr>
          </a:p>
          <a:p>
            <a:pPr marL="285750" lvl="0" indent="-285750">
              <a:buFont typeface="Wingdings" panose="05000000000000000000" pitchFamily="2" charset="2"/>
              <a:buChar char="Ø"/>
            </a:pPr>
            <a:r>
              <a:rPr lang="en-GB" sz="1200" b="1" dirty="0">
                <a:solidFill>
                  <a:schemeClr val="bg1"/>
                </a:solidFill>
              </a:rPr>
              <a:t>Engage with your supply chains </a:t>
            </a:r>
            <a:r>
              <a:rPr lang="en-GB" sz="1200" dirty="0">
                <a:solidFill>
                  <a:schemeClr val="bg1"/>
                </a:solidFill>
              </a:rPr>
              <a:t>to determine what information is required by different entities to complete customs procedures</a:t>
            </a:r>
          </a:p>
          <a:p>
            <a:pPr marL="285750" lvl="0" indent="-285750">
              <a:buFont typeface="Wingdings" panose="05000000000000000000" pitchFamily="2" charset="2"/>
              <a:buChar char="Ø"/>
            </a:pPr>
            <a:endParaRPr lang="en-GB" sz="1200" dirty="0">
              <a:solidFill>
                <a:schemeClr val="bg1"/>
              </a:solidFill>
            </a:endParaRPr>
          </a:p>
          <a:p>
            <a:pPr marL="285750" lvl="0" indent="-285750">
              <a:buFont typeface="Wingdings" panose="05000000000000000000" pitchFamily="2" charset="2"/>
              <a:buChar char="Ø"/>
            </a:pPr>
            <a:r>
              <a:rPr lang="en-GB" sz="1200" dirty="0">
                <a:solidFill>
                  <a:schemeClr val="bg1"/>
                </a:solidFill>
              </a:rPr>
              <a:t>Check where individual </a:t>
            </a:r>
            <a:r>
              <a:rPr lang="en-GB" sz="1200" b="1" dirty="0">
                <a:solidFill>
                  <a:schemeClr val="bg1"/>
                </a:solidFill>
              </a:rPr>
              <a:t>commercial contracts and arrangements</a:t>
            </a:r>
            <a:r>
              <a:rPr lang="en-GB" sz="1200" dirty="0">
                <a:solidFill>
                  <a:schemeClr val="bg1"/>
                </a:solidFill>
              </a:rPr>
              <a:t> may alter default legal responsibilities</a:t>
            </a:r>
          </a:p>
        </p:txBody>
      </p:sp>
      <p:sp>
        <p:nvSpPr>
          <p:cNvPr id="9" name="Rectangle 8">
            <a:extLst>
              <a:ext uri="{FF2B5EF4-FFF2-40B4-BE49-F238E27FC236}">
                <a16:creationId xmlns:a16="http://schemas.microsoft.com/office/drawing/2014/main" id="{1170F361-45BF-4474-AB89-3DCEC3067BC1}"/>
              </a:ext>
            </a:extLst>
          </p:cNvPr>
          <p:cNvSpPr/>
          <p:nvPr/>
        </p:nvSpPr>
        <p:spPr>
          <a:xfrm>
            <a:off x="5368212" y="1718034"/>
            <a:ext cx="5847165" cy="3293209"/>
          </a:xfrm>
          <a:prstGeom prst="rect">
            <a:avLst/>
          </a:prstGeom>
          <a:solidFill>
            <a:schemeClr val="accent2"/>
          </a:solidFill>
          <a:ln>
            <a:solidFill>
              <a:schemeClr val="accent1"/>
            </a:solidFill>
          </a:ln>
        </p:spPr>
        <p:txBody>
          <a:bodyPr wrap="square">
            <a:spAutoFit/>
          </a:bodyPr>
          <a:lstStyle/>
          <a:p>
            <a:pPr lvl="0"/>
            <a:r>
              <a:rPr lang="en-GB" sz="1400" b="1" dirty="0">
                <a:solidFill>
                  <a:schemeClr val="bg1"/>
                </a:solidFill>
              </a:rPr>
              <a:t>Certain Import Facilitations can also help to reduce the impact of import processes: </a:t>
            </a:r>
          </a:p>
          <a:p>
            <a:pPr lvl="0"/>
            <a:endParaRPr lang="en-GB" sz="1200" b="1" dirty="0">
              <a:solidFill>
                <a:schemeClr val="bg1"/>
              </a:solidFill>
            </a:endParaRPr>
          </a:p>
          <a:p>
            <a:pPr marL="285750" lvl="0" indent="-285750">
              <a:buFont typeface="Wingdings" panose="05000000000000000000" pitchFamily="2" charset="2"/>
              <a:buChar char="Ø"/>
            </a:pPr>
            <a:r>
              <a:rPr lang="en-GB" sz="1200" dirty="0">
                <a:solidFill>
                  <a:schemeClr val="bg1"/>
                </a:solidFill>
              </a:rPr>
              <a:t>For transit movements, there is an option to submit the Transit Accompanying Document digitally until July 2021 at some port locations. See </a:t>
            </a:r>
            <a:r>
              <a:rPr lang="en-GB" sz="1200" b="1" dirty="0">
                <a:solidFill>
                  <a:schemeClr val="bg1"/>
                </a:solidFill>
                <a:hlinkClick r:id="rId8">
                  <a:extLst>
                    <a:ext uri="{A12FA001-AC4F-418D-AE19-62706E023703}">
                      <ahyp:hlinkClr xmlns:ahyp="http://schemas.microsoft.com/office/drawing/2018/hyperlinkcolor" val="tx"/>
                    </a:ext>
                  </a:extLst>
                </a:hlinkClick>
              </a:rPr>
              <a:t>here</a:t>
            </a:r>
            <a:r>
              <a:rPr lang="en-GB" sz="1200" dirty="0">
                <a:solidFill>
                  <a:schemeClr val="bg1"/>
                </a:solidFill>
              </a:rPr>
              <a:t> for more information.</a:t>
            </a:r>
          </a:p>
          <a:p>
            <a:pPr marL="285750" lvl="0" indent="-285750">
              <a:buFont typeface="Wingdings" panose="05000000000000000000" pitchFamily="2" charset="2"/>
              <a:buChar char="Ø"/>
            </a:pPr>
            <a:endParaRPr lang="en-GB" sz="1200" dirty="0">
              <a:solidFill>
                <a:schemeClr val="bg1"/>
              </a:solidFill>
            </a:endParaRPr>
          </a:p>
          <a:p>
            <a:pPr marL="285750" lvl="0" indent="-285750">
              <a:buFont typeface="Wingdings" panose="05000000000000000000" pitchFamily="2" charset="2"/>
              <a:buChar char="Ø"/>
            </a:pPr>
            <a:r>
              <a:rPr lang="en-GB" sz="1200" b="1" dirty="0">
                <a:solidFill>
                  <a:schemeClr val="bg1"/>
                </a:solidFill>
                <a:hlinkClick r:id="rId9">
                  <a:extLst>
                    <a:ext uri="{A12FA001-AC4F-418D-AE19-62706E023703}">
                      <ahyp:hlinkClr xmlns:ahyp="http://schemas.microsoft.com/office/drawing/2018/hyperlinkcolor" val="tx"/>
                    </a:ext>
                  </a:extLst>
                </a:hlinkClick>
              </a:rPr>
              <a:t>Simplified declarations</a:t>
            </a:r>
            <a:r>
              <a:rPr lang="en-GB" sz="1200" dirty="0">
                <a:solidFill>
                  <a:schemeClr val="bg1"/>
                </a:solidFill>
              </a:rPr>
              <a:t> processes for imports for authorised traders and intermediaries</a:t>
            </a:r>
          </a:p>
          <a:p>
            <a:pPr marL="285750" lvl="0" indent="-285750">
              <a:buFont typeface="Wingdings" panose="05000000000000000000" pitchFamily="2" charset="2"/>
              <a:buChar char="Ø"/>
            </a:pPr>
            <a:endParaRPr lang="en-GB" sz="1200" dirty="0">
              <a:solidFill>
                <a:schemeClr val="bg1"/>
              </a:solidFill>
            </a:endParaRPr>
          </a:p>
          <a:p>
            <a:pPr marL="285750" lvl="0" indent="-285750">
              <a:buFont typeface="Wingdings" panose="05000000000000000000" pitchFamily="2" charset="2"/>
              <a:buChar char="Ø"/>
            </a:pPr>
            <a:r>
              <a:rPr lang="en-GB" sz="1200" dirty="0">
                <a:solidFill>
                  <a:schemeClr val="bg1"/>
                </a:solidFill>
              </a:rPr>
              <a:t>The option to temporarily operate </a:t>
            </a:r>
            <a:r>
              <a:rPr lang="en-GB" sz="1200" b="1" dirty="0">
                <a:solidFill>
                  <a:schemeClr val="bg1"/>
                </a:solidFill>
                <a:hlinkClick r:id="rId10">
                  <a:extLst>
                    <a:ext uri="{A12FA001-AC4F-418D-AE19-62706E023703}">
                      <ahyp:hlinkClr xmlns:ahyp="http://schemas.microsoft.com/office/drawing/2018/hyperlinkcolor" val="tx"/>
                    </a:ext>
                  </a:extLst>
                </a:hlinkClick>
              </a:rPr>
              <a:t>Temporary Storage</a:t>
            </a:r>
            <a:r>
              <a:rPr lang="en-GB" sz="1200" dirty="0">
                <a:solidFill>
                  <a:schemeClr val="bg1"/>
                </a:solidFill>
              </a:rPr>
              <a:t> facilities without an inventory linked system until July 2021</a:t>
            </a:r>
          </a:p>
          <a:p>
            <a:pPr marL="285750" lvl="0" indent="-285750">
              <a:buFont typeface="Wingdings" panose="05000000000000000000" pitchFamily="2" charset="2"/>
              <a:buChar char="Ø"/>
            </a:pPr>
            <a:endParaRPr lang="en-GB" sz="1200" dirty="0">
              <a:solidFill>
                <a:schemeClr val="bg1"/>
              </a:solidFill>
            </a:endParaRPr>
          </a:p>
          <a:p>
            <a:pPr marL="285750" lvl="0" indent="-285750">
              <a:buFont typeface="Wingdings" panose="05000000000000000000" pitchFamily="2" charset="2"/>
              <a:buChar char="Ø"/>
            </a:pPr>
            <a:r>
              <a:rPr lang="en-GB" sz="1200" dirty="0">
                <a:solidFill>
                  <a:schemeClr val="bg1"/>
                </a:solidFill>
              </a:rPr>
              <a:t>Getting </a:t>
            </a:r>
            <a:r>
              <a:rPr lang="en-GB" sz="1200" b="1" dirty="0">
                <a:solidFill>
                  <a:schemeClr val="bg1"/>
                </a:solidFill>
                <a:hlinkClick r:id="rId11">
                  <a:extLst>
                    <a:ext uri="{A12FA001-AC4F-418D-AE19-62706E023703}">
                      <ahyp:hlinkClr xmlns:ahyp="http://schemas.microsoft.com/office/drawing/2018/hyperlinkcolor" val="tx"/>
                    </a:ext>
                  </a:extLst>
                </a:hlinkClick>
              </a:rPr>
              <a:t>Authorised Economic Operator Status</a:t>
            </a:r>
            <a:endParaRPr lang="en-GB" sz="1200" b="1" dirty="0">
              <a:solidFill>
                <a:schemeClr val="bg1"/>
              </a:solidFill>
            </a:endParaRPr>
          </a:p>
          <a:p>
            <a:pPr marL="285750" lvl="0" indent="-285750">
              <a:buFont typeface="Wingdings" panose="05000000000000000000" pitchFamily="2" charset="2"/>
              <a:buChar char="Ø"/>
            </a:pPr>
            <a:endParaRPr lang="en-GB" sz="1200" dirty="0">
              <a:solidFill>
                <a:schemeClr val="bg1"/>
              </a:solidFill>
            </a:endParaRPr>
          </a:p>
          <a:p>
            <a:pPr marL="285750" indent="-285750">
              <a:buFont typeface="Wingdings" panose="05000000000000000000" pitchFamily="2" charset="2"/>
              <a:buChar char="Ø"/>
            </a:pPr>
            <a:r>
              <a:rPr lang="en-GB" sz="1200" dirty="0">
                <a:solidFill>
                  <a:schemeClr val="bg1"/>
                </a:solidFill>
              </a:rPr>
              <a:t>Temporary Customs approvals</a:t>
            </a:r>
          </a:p>
          <a:p>
            <a:pPr marL="285750" indent="-285750">
              <a:buFont typeface="Wingdings" panose="05000000000000000000" pitchFamily="2" charset="2"/>
              <a:buChar char="Ø"/>
            </a:pPr>
            <a:endParaRPr lang="en-GB" sz="300" dirty="0">
              <a:solidFill>
                <a:schemeClr val="bg1"/>
              </a:solidFill>
            </a:endParaRPr>
          </a:p>
          <a:p>
            <a:pPr marL="285750" indent="-285750">
              <a:buFont typeface="Wingdings" panose="05000000000000000000" pitchFamily="2" charset="2"/>
              <a:buChar char="Ø"/>
            </a:pPr>
            <a:endParaRPr lang="en-GB" sz="300" dirty="0">
              <a:solidFill>
                <a:schemeClr val="bg1"/>
              </a:solidFill>
            </a:endParaRPr>
          </a:p>
          <a:p>
            <a:pPr marL="285750" indent="-285750">
              <a:buFont typeface="Wingdings" panose="05000000000000000000" pitchFamily="2" charset="2"/>
              <a:buChar char="Ø"/>
            </a:pPr>
            <a:endParaRPr lang="en-GB" sz="300" dirty="0">
              <a:solidFill>
                <a:schemeClr val="bg1"/>
              </a:solidFill>
            </a:endParaRPr>
          </a:p>
        </p:txBody>
      </p:sp>
    </p:spTree>
    <p:extLst>
      <p:ext uri="{BB962C8B-B14F-4D97-AF65-F5344CB8AC3E}">
        <p14:creationId xmlns:p14="http://schemas.microsoft.com/office/powerpoint/2010/main" val="1266139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1AC3-D0CC-4361-8759-C14B68B02DFE}"/>
              </a:ext>
            </a:extLst>
          </p:cNvPr>
          <p:cNvSpPr>
            <a:spLocks noGrp="1"/>
          </p:cNvSpPr>
          <p:nvPr>
            <p:ph type="title"/>
          </p:nvPr>
        </p:nvSpPr>
        <p:spPr>
          <a:xfrm>
            <a:off x="545459" y="1115266"/>
            <a:ext cx="11145600" cy="489600"/>
          </a:xfrm>
        </p:spPr>
        <p:txBody>
          <a:bodyPr>
            <a:normAutofit fontScale="90000"/>
          </a:bodyPr>
          <a:lstStyle/>
          <a:p>
            <a:r>
              <a:rPr lang="en-GB" dirty="0"/>
              <a:t>Importing goods with specific customs and regulatory requirements</a:t>
            </a:r>
          </a:p>
        </p:txBody>
      </p:sp>
      <p:sp>
        <p:nvSpPr>
          <p:cNvPr id="5" name="Footer Placeholder 4">
            <a:extLst>
              <a:ext uri="{FF2B5EF4-FFF2-40B4-BE49-F238E27FC236}">
                <a16:creationId xmlns:a16="http://schemas.microsoft.com/office/drawing/2014/main" id="{8528F8D1-6D9D-453C-9573-844B14FE9D5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white"/>
                </a:solidFill>
                <a:effectLst/>
                <a:uLnTx/>
                <a:uFillTx/>
                <a:latin typeface="Arial"/>
                <a:ea typeface="+mn-ea"/>
                <a:cs typeface="+mn-cs"/>
              </a:rPr>
              <a:t>HM Government | Trader Readiness | August 2020</a:t>
            </a:r>
          </a:p>
        </p:txBody>
      </p:sp>
      <p:sp>
        <p:nvSpPr>
          <p:cNvPr id="6" name="Slide Number Placeholder 5">
            <a:extLst>
              <a:ext uri="{FF2B5EF4-FFF2-40B4-BE49-F238E27FC236}">
                <a16:creationId xmlns:a16="http://schemas.microsoft.com/office/drawing/2014/main" id="{C580DB88-DCA6-4D19-9BEC-836A8F69397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36580A-33A4-4F93-A02B-C613D65C79F7}" type="slidenum">
              <a:rPr kumimoji="0" lang="en-GB" sz="100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000" b="0" i="0" u="none" strike="noStrike" kern="1200" cap="none" spc="0" normalizeH="0" baseline="0" noProof="0">
              <a:ln>
                <a:noFill/>
              </a:ln>
              <a:solidFill>
                <a:prstClr val="white"/>
              </a:solidFill>
              <a:effectLst/>
              <a:uLnTx/>
              <a:uFillTx/>
              <a:latin typeface="Arial"/>
              <a:ea typeface="+mn-ea"/>
              <a:cs typeface="+mn-cs"/>
            </a:endParaRPr>
          </a:p>
        </p:txBody>
      </p:sp>
      <p:sp>
        <p:nvSpPr>
          <p:cNvPr id="7" name="TextBox 6">
            <a:extLst>
              <a:ext uri="{FF2B5EF4-FFF2-40B4-BE49-F238E27FC236}">
                <a16:creationId xmlns:a16="http://schemas.microsoft.com/office/drawing/2014/main" id="{186F2977-A12F-45FD-A7A5-400C85887FA6}"/>
              </a:ext>
            </a:extLst>
          </p:cNvPr>
          <p:cNvSpPr txBox="1"/>
          <p:nvPr/>
        </p:nvSpPr>
        <p:spPr>
          <a:xfrm>
            <a:off x="545459" y="1670372"/>
            <a:ext cx="10987178" cy="596968"/>
          </a:xfrm>
          <a:prstGeom prst="round2DiagRect">
            <a:avLst/>
          </a:prstGeom>
          <a:solidFill>
            <a:schemeClr val="accent1"/>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defPPr>
              <a:defRPr lang="en-US"/>
            </a:defPPr>
            <a:lvl1pPr>
              <a:defRPr sz="1700" b="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just"/>
            <a:r>
              <a:rPr lang="en-GB" sz="1400" dirty="0"/>
              <a:t>Some imported goods have specific customs requirements which will be subject to full customs requirements from 1 January 2021. For these goods you must submit a full customs declaration and ensure any specific licencing requirements are fulfilled.</a:t>
            </a:r>
          </a:p>
        </p:txBody>
      </p:sp>
      <p:sp>
        <p:nvSpPr>
          <p:cNvPr id="8" name="Rectangle 7">
            <a:extLst>
              <a:ext uri="{FF2B5EF4-FFF2-40B4-BE49-F238E27FC236}">
                <a16:creationId xmlns:a16="http://schemas.microsoft.com/office/drawing/2014/main" id="{958C96C2-995D-4140-AF4E-C904FB59E9D0}"/>
              </a:ext>
            </a:extLst>
          </p:cNvPr>
          <p:cNvSpPr/>
          <p:nvPr/>
        </p:nvSpPr>
        <p:spPr>
          <a:xfrm>
            <a:off x="132349" y="2298988"/>
            <a:ext cx="7453440" cy="2200602"/>
          </a:xfrm>
          <a:prstGeom prst="rect">
            <a:avLst/>
          </a:prstGeom>
          <a:ln>
            <a:solidFill>
              <a:srgbClr val="017965"/>
            </a:solidFill>
          </a:ln>
        </p:spPr>
        <p:txBody>
          <a:bodyPr wrap="square">
            <a:spAutoFit/>
          </a:bodyPr>
          <a:lstStyle/>
          <a:p>
            <a:pPr algn="ctr"/>
            <a:r>
              <a:rPr lang="en-GB" sz="1300" b="1" dirty="0"/>
              <a:t>Medicines</a:t>
            </a:r>
          </a:p>
          <a:p>
            <a:r>
              <a:rPr lang="en-GB" sz="300" b="1" dirty="0"/>
              <a:t>   </a:t>
            </a:r>
          </a:p>
          <a:p>
            <a:pPr marL="285750" indent="-285750">
              <a:buFont typeface="Wingdings" panose="05000000000000000000" pitchFamily="2" charset="2"/>
              <a:buChar char="Ø"/>
            </a:pPr>
            <a:r>
              <a:rPr lang="en-GB" sz="1000" dirty="0"/>
              <a:t>Guidance on importing medicines can be found </a:t>
            </a:r>
            <a:r>
              <a:rPr lang="en-GB" sz="1000" dirty="0">
                <a:hlinkClick r:id="rId2"/>
              </a:rPr>
              <a:t>here</a:t>
            </a:r>
            <a:r>
              <a:rPr lang="en-GB" sz="1000" dirty="0"/>
              <a:t>.</a:t>
            </a:r>
          </a:p>
          <a:p>
            <a:pPr marL="285750" indent="-285750">
              <a:buFont typeface="Wingdings" panose="05000000000000000000" pitchFamily="2" charset="2"/>
              <a:buChar char="Ø"/>
            </a:pPr>
            <a:r>
              <a:rPr lang="en-GB" sz="1000" dirty="0"/>
              <a:t>Existing regulatory licences will continue to apply, but </a:t>
            </a:r>
            <a:r>
              <a:rPr lang="en-GB" sz="1000" b="1" u="sng" dirty="0"/>
              <a:t>businesses will need make sure that these licences are reflected in the customs declarations made on imports</a:t>
            </a:r>
            <a:r>
              <a:rPr lang="en-GB" sz="1000" b="1" dirty="0"/>
              <a:t>. </a:t>
            </a:r>
          </a:p>
          <a:p>
            <a:pPr marL="742950" lvl="1" indent="-285750">
              <a:buFont typeface="Courier New" panose="02070309020205020404" pitchFamily="49" charset="0"/>
              <a:buChar char="o"/>
            </a:pPr>
            <a:r>
              <a:rPr lang="en-GB" sz="1000" dirty="0"/>
              <a:t>For importing medicines and related products that are </a:t>
            </a:r>
            <a:r>
              <a:rPr lang="en-GB" sz="1000" b="1" dirty="0"/>
              <a:t>controlled goods</a:t>
            </a:r>
            <a:r>
              <a:rPr lang="en-GB" sz="1000" dirty="0"/>
              <a:t>, this will apply from 1 January 2021. </a:t>
            </a:r>
          </a:p>
          <a:p>
            <a:pPr marL="742950" lvl="1" indent="-285750">
              <a:buFont typeface="Courier New" panose="02070309020205020404" pitchFamily="49" charset="0"/>
              <a:buChar char="o"/>
            </a:pPr>
            <a:r>
              <a:rPr lang="en-GB" sz="1000" dirty="0"/>
              <a:t>For importing medicines and related products that are </a:t>
            </a:r>
            <a:r>
              <a:rPr lang="en-GB" sz="1000" b="1" dirty="0"/>
              <a:t>not controlled</a:t>
            </a:r>
            <a:r>
              <a:rPr lang="en-GB" sz="1000" dirty="0"/>
              <a:t>, this will apply from July 2021, unless you choose to make full customs declarations before that date. </a:t>
            </a:r>
          </a:p>
          <a:p>
            <a:endParaRPr lang="en-GB" sz="1000" dirty="0"/>
          </a:p>
          <a:p>
            <a:pPr marL="285750" indent="-285750">
              <a:buFont typeface="Wingdings" panose="05000000000000000000" pitchFamily="2" charset="2"/>
              <a:buChar char="Ø"/>
            </a:pPr>
            <a:r>
              <a:rPr lang="en-GB" sz="1000" dirty="0"/>
              <a:t>If you hold a</a:t>
            </a:r>
            <a:r>
              <a:rPr lang="en-GB" sz="1000" b="1" dirty="0"/>
              <a:t> </a:t>
            </a:r>
            <a:r>
              <a:rPr lang="en-GB" sz="1000" b="1" dirty="0">
                <a:hlinkClick r:id="rId3"/>
              </a:rPr>
              <a:t>Wholesaler Dealer Licence</a:t>
            </a:r>
            <a:r>
              <a:rPr lang="en-GB" sz="1000" dirty="0"/>
              <a:t>, it will remain in force from January 2021. You will need to notify MHRA in writing of your intention to continue to import medicines from an approved country for import list within 6 months from 1 January 2021</a:t>
            </a:r>
          </a:p>
          <a:p>
            <a:pPr marL="285750" indent="-285750">
              <a:buFont typeface="Wingdings" panose="05000000000000000000" pitchFamily="2" charset="2"/>
              <a:buChar char="Ø"/>
            </a:pPr>
            <a:r>
              <a:rPr lang="en-GB" sz="1000" b="1" dirty="0"/>
              <a:t>Regulatory checks </a:t>
            </a:r>
            <a:r>
              <a:rPr lang="en-GB" sz="1000" dirty="0"/>
              <a:t>will continue to be made at individual elements of the supply chain rather than at the border. </a:t>
            </a:r>
          </a:p>
          <a:p>
            <a:pPr marL="285750" indent="-285750">
              <a:buFont typeface="Wingdings" panose="05000000000000000000" pitchFamily="2" charset="2"/>
              <a:buChar char="Ø"/>
            </a:pPr>
            <a:r>
              <a:rPr lang="en-GB" sz="1000" dirty="0"/>
              <a:t>MHRA has published </a:t>
            </a:r>
            <a:r>
              <a:rPr lang="en-GB" sz="1000" b="1" dirty="0"/>
              <a:t>guidance on post-transition regulatory requirements </a:t>
            </a:r>
            <a:r>
              <a:rPr lang="en-GB" sz="1000" dirty="0"/>
              <a:t>which can be viewed </a:t>
            </a:r>
            <a:r>
              <a:rPr lang="en-GB" sz="1000" b="1" dirty="0">
                <a:hlinkClick r:id="rId4"/>
              </a:rPr>
              <a:t>here</a:t>
            </a:r>
            <a:r>
              <a:rPr lang="en-GB" sz="1000" dirty="0"/>
              <a:t>.</a:t>
            </a:r>
          </a:p>
        </p:txBody>
      </p:sp>
      <p:sp>
        <p:nvSpPr>
          <p:cNvPr id="9" name="Rectangle 8">
            <a:extLst>
              <a:ext uri="{FF2B5EF4-FFF2-40B4-BE49-F238E27FC236}">
                <a16:creationId xmlns:a16="http://schemas.microsoft.com/office/drawing/2014/main" id="{40A41454-3433-4BF7-ACC8-8056312BD44F}"/>
              </a:ext>
            </a:extLst>
          </p:cNvPr>
          <p:cNvSpPr/>
          <p:nvPr/>
        </p:nvSpPr>
        <p:spPr>
          <a:xfrm>
            <a:off x="120033" y="4539453"/>
            <a:ext cx="7465756" cy="1600438"/>
          </a:xfrm>
          <a:prstGeom prst="rect">
            <a:avLst/>
          </a:prstGeom>
          <a:ln>
            <a:solidFill>
              <a:schemeClr val="accent2">
                <a:lumMod val="75000"/>
              </a:schemeClr>
            </a:solidFill>
          </a:ln>
        </p:spPr>
        <p:txBody>
          <a:bodyPr wrap="square">
            <a:spAutoFit/>
          </a:bodyPr>
          <a:lstStyle/>
          <a:p>
            <a:pPr algn="ctr"/>
            <a:r>
              <a:rPr lang="en-GB" sz="1300" b="1" dirty="0"/>
              <a:t>Substances of Human Origin</a:t>
            </a:r>
          </a:p>
          <a:p>
            <a:r>
              <a:rPr lang="en-GB" sz="400" b="1" dirty="0"/>
              <a:t>    </a:t>
            </a:r>
          </a:p>
          <a:p>
            <a:pPr marL="285750" indent="-285750">
              <a:buFont typeface="Wingdings" panose="05000000000000000000" pitchFamily="2" charset="2"/>
              <a:buChar char="Ø"/>
            </a:pPr>
            <a:r>
              <a:rPr lang="en-GB" sz="1000" dirty="0"/>
              <a:t>Imported blood, organs, tissues and cells for use in grafting, implanting or transfusion can be imported into the UK in the accompanied baggage of a qualifying traveller, and qualify for an oral or by-conduct customs declaration if they meet the following conditions for non-commercial goods. These are goods: a) which are provided by one individual to another; b) where no payment is made, directly or indirectly, for the goods by the recipient (i.e. the patient); c) which are for the personal use of the recipient (i.e. by the patient); and d) which do not form part of a series of consignments of goods made between the individuals</a:t>
            </a:r>
          </a:p>
          <a:p>
            <a:pPr marL="285750" indent="-285750">
              <a:buFont typeface="Wingdings" panose="05000000000000000000" pitchFamily="2" charset="2"/>
              <a:buChar char="Ø"/>
            </a:pPr>
            <a:r>
              <a:rPr lang="en-GB" sz="1000" dirty="0"/>
              <a:t>Blood, organs, tissues and cells that do not qualify for a by-conduct customs declaration will be required to make a full customs declaration. </a:t>
            </a:r>
          </a:p>
        </p:txBody>
      </p:sp>
      <p:sp>
        <p:nvSpPr>
          <p:cNvPr id="10" name="Rectangle 9">
            <a:extLst>
              <a:ext uri="{FF2B5EF4-FFF2-40B4-BE49-F238E27FC236}">
                <a16:creationId xmlns:a16="http://schemas.microsoft.com/office/drawing/2014/main" id="{51FF5353-7196-4E78-A164-BFFA4973B5FD}"/>
              </a:ext>
            </a:extLst>
          </p:cNvPr>
          <p:cNvSpPr/>
          <p:nvPr/>
        </p:nvSpPr>
        <p:spPr>
          <a:xfrm>
            <a:off x="7644760" y="2358822"/>
            <a:ext cx="3887877" cy="3782464"/>
          </a:xfrm>
          <a:prstGeom prst="rect">
            <a:avLst/>
          </a:prstGeom>
          <a:solidFill>
            <a:schemeClr val="accent2">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400" b="1" cap="all" dirty="0">
                <a:solidFill>
                  <a:schemeClr val="tx1"/>
                </a:solidFill>
              </a:rPr>
              <a:t>Controlled Goods</a:t>
            </a:r>
          </a:p>
        </p:txBody>
      </p:sp>
      <p:sp>
        <p:nvSpPr>
          <p:cNvPr id="13" name="Rectangle 12">
            <a:extLst>
              <a:ext uri="{FF2B5EF4-FFF2-40B4-BE49-F238E27FC236}">
                <a16:creationId xmlns:a16="http://schemas.microsoft.com/office/drawing/2014/main" id="{A6603977-DCB2-4BA2-B363-11366294D724}"/>
              </a:ext>
            </a:extLst>
          </p:cNvPr>
          <p:cNvSpPr/>
          <p:nvPr/>
        </p:nvSpPr>
        <p:spPr>
          <a:xfrm>
            <a:off x="7681870" y="2646926"/>
            <a:ext cx="3804111" cy="1908215"/>
          </a:xfrm>
          <a:prstGeom prst="rect">
            <a:avLst/>
          </a:prstGeom>
          <a:solidFill>
            <a:schemeClr val="bg1"/>
          </a:solidFill>
          <a:ln>
            <a:solidFill>
              <a:schemeClr val="accent2">
                <a:lumMod val="75000"/>
              </a:schemeClr>
            </a:solidFill>
          </a:ln>
        </p:spPr>
        <p:txBody>
          <a:bodyPr wrap="square">
            <a:spAutoFit/>
          </a:bodyPr>
          <a:lstStyle/>
          <a:p>
            <a:pPr algn="ctr"/>
            <a:r>
              <a:rPr lang="en-GB" sz="1400" b="1" dirty="0"/>
              <a:t>Controlled Drugs</a:t>
            </a:r>
          </a:p>
          <a:p>
            <a:r>
              <a:rPr lang="en-GB" sz="400" b="1" dirty="0"/>
              <a:t>   </a:t>
            </a:r>
          </a:p>
          <a:p>
            <a:pPr marL="285750" indent="-285750">
              <a:buFont typeface="Wingdings" panose="05000000000000000000" pitchFamily="2" charset="2"/>
              <a:buChar char="Ø"/>
            </a:pPr>
            <a:r>
              <a:rPr lang="en-GB" sz="1200" dirty="0"/>
              <a:t>Controlled Drug import licences must be physically presented at the border for import from 1 January 2021 (as is the requirement now).</a:t>
            </a:r>
          </a:p>
          <a:p>
            <a:pPr marL="285750" indent="-285750">
              <a:buFont typeface="Wingdings" panose="05000000000000000000" pitchFamily="2" charset="2"/>
              <a:buChar char="Ø"/>
            </a:pPr>
            <a:endParaRPr lang="en-GB" sz="400" dirty="0"/>
          </a:p>
          <a:p>
            <a:pPr marL="285750" indent="-285750">
              <a:buFont typeface="Wingdings" panose="05000000000000000000" pitchFamily="2" charset="2"/>
              <a:buChar char="Ø"/>
            </a:pPr>
            <a:r>
              <a:rPr lang="en-GB" sz="1200" dirty="0"/>
              <a:t>For those entering GB through border locations without existing customs control systems, where an import declaration is required, traders will have to the end of the next working day to notify HMRC of import. </a:t>
            </a:r>
          </a:p>
        </p:txBody>
      </p:sp>
      <p:sp>
        <p:nvSpPr>
          <p:cNvPr id="14" name="Rectangle 13">
            <a:extLst>
              <a:ext uri="{FF2B5EF4-FFF2-40B4-BE49-F238E27FC236}">
                <a16:creationId xmlns:a16="http://schemas.microsoft.com/office/drawing/2014/main" id="{AED623A1-6CC7-40C2-844B-D4735AFD2A89}"/>
              </a:ext>
            </a:extLst>
          </p:cNvPr>
          <p:cNvSpPr/>
          <p:nvPr/>
        </p:nvSpPr>
        <p:spPr>
          <a:xfrm>
            <a:off x="7681870" y="4639481"/>
            <a:ext cx="3804110" cy="1400382"/>
          </a:xfrm>
          <a:prstGeom prst="rect">
            <a:avLst/>
          </a:prstGeom>
          <a:solidFill>
            <a:schemeClr val="bg1"/>
          </a:solidFill>
          <a:ln>
            <a:solidFill>
              <a:schemeClr val="accent2">
                <a:lumMod val="75000"/>
              </a:schemeClr>
            </a:solidFill>
          </a:ln>
        </p:spPr>
        <p:txBody>
          <a:bodyPr wrap="square">
            <a:spAutoFit/>
          </a:bodyPr>
          <a:lstStyle/>
          <a:p>
            <a:pPr algn="ctr"/>
            <a:r>
              <a:rPr lang="en-GB" sz="1400" b="1" dirty="0"/>
              <a:t>Medical Radioisotopes</a:t>
            </a:r>
          </a:p>
          <a:p>
            <a:pPr marL="285750" indent="-285750">
              <a:buFont typeface="Wingdings" panose="05000000000000000000" pitchFamily="2" charset="2"/>
              <a:buChar char="Ø"/>
            </a:pPr>
            <a:endParaRPr lang="en-GB" sz="400" b="1" dirty="0"/>
          </a:p>
          <a:p>
            <a:pPr marL="285750" indent="-285750">
              <a:buFont typeface="Wingdings" panose="05000000000000000000" pitchFamily="2" charset="2"/>
              <a:buChar char="Ø"/>
            </a:pPr>
            <a:r>
              <a:rPr lang="en-GB" sz="1200" dirty="0"/>
              <a:t>For medical radioisotopes, clearance processes by UK customs officials at airports will be as frictionless as possible to avoid delays.</a:t>
            </a:r>
          </a:p>
          <a:p>
            <a:pPr marL="285750" indent="-285750">
              <a:buFont typeface="Wingdings" panose="05000000000000000000" pitchFamily="2" charset="2"/>
              <a:buChar char="Ø"/>
            </a:pPr>
            <a:endParaRPr lang="en-GB" sz="400" dirty="0"/>
          </a:p>
          <a:p>
            <a:pPr marL="285750" indent="-285750">
              <a:buFont typeface="Wingdings" panose="05000000000000000000" pitchFamily="2" charset="2"/>
              <a:buChar char="Ø"/>
            </a:pPr>
            <a:r>
              <a:rPr lang="en-GB" sz="1200" dirty="0"/>
              <a:t>HMRC will maintain their current two-hour customs clearance commitment for urgent goods.</a:t>
            </a:r>
          </a:p>
        </p:txBody>
      </p:sp>
    </p:spTree>
    <p:extLst>
      <p:ext uri="{BB962C8B-B14F-4D97-AF65-F5344CB8AC3E}">
        <p14:creationId xmlns:p14="http://schemas.microsoft.com/office/powerpoint/2010/main" val="429069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1AC3-D0CC-4361-8759-C14B68B02DFE}"/>
              </a:ext>
            </a:extLst>
          </p:cNvPr>
          <p:cNvSpPr>
            <a:spLocks noGrp="1"/>
          </p:cNvSpPr>
          <p:nvPr>
            <p:ph type="title"/>
          </p:nvPr>
        </p:nvSpPr>
        <p:spPr>
          <a:xfrm>
            <a:off x="523200" y="124896"/>
            <a:ext cx="11145600" cy="489600"/>
          </a:xfrm>
          <a:solidFill>
            <a:schemeClr val="bg1"/>
          </a:solidFill>
        </p:spPr>
        <p:txBody>
          <a:bodyPr/>
          <a:lstStyle/>
          <a:p>
            <a:r>
              <a:rPr lang="en-GB" dirty="0"/>
              <a:t>The process for importing goods</a:t>
            </a:r>
          </a:p>
        </p:txBody>
      </p:sp>
      <p:sp>
        <p:nvSpPr>
          <p:cNvPr id="5" name="Footer Placeholder 4">
            <a:extLst>
              <a:ext uri="{FF2B5EF4-FFF2-40B4-BE49-F238E27FC236}">
                <a16:creationId xmlns:a16="http://schemas.microsoft.com/office/drawing/2014/main" id="{8528F8D1-6D9D-453C-9573-844B14FE9D5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white"/>
                </a:solidFill>
                <a:effectLst/>
                <a:uLnTx/>
                <a:uFillTx/>
                <a:latin typeface="Arial"/>
                <a:ea typeface="+mn-ea"/>
                <a:cs typeface="+mn-cs"/>
              </a:rPr>
              <a:t>HM Government | Trader Readiness | August 2020</a:t>
            </a:r>
          </a:p>
        </p:txBody>
      </p:sp>
      <p:sp>
        <p:nvSpPr>
          <p:cNvPr id="6" name="Slide Number Placeholder 5">
            <a:extLst>
              <a:ext uri="{FF2B5EF4-FFF2-40B4-BE49-F238E27FC236}">
                <a16:creationId xmlns:a16="http://schemas.microsoft.com/office/drawing/2014/main" id="{C580DB88-DCA6-4D19-9BEC-836A8F69397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36580A-33A4-4F93-A02B-C613D65C79F7}" type="slidenum">
              <a:rPr kumimoji="0" lang="en-GB" sz="100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000" b="0" i="0" u="none" strike="noStrike" kern="1200" cap="none" spc="0" normalizeH="0" baseline="0" noProof="0">
              <a:ln>
                <a:noFill/>
              </a:ln>
              <a:solidFill>
                <a:prstClr val="white"/>
              </a:solidFill>
              <a:effectLst/>
              <a:uLnTx/>
              <a:uFillTx/>
              <a:latin typeface="Arial"/>
              <a:ea typeface="+mn-ea"/>
              <a:cs typeface="+mn-cs"/>
            </a:endParaRPr>
          </a:p>
        </p:txBody>
      </p:sp>
      <p:sp>
        <p:nvSpPr>
          <p:cNvPr id="8" name="Rectangle 7">
            <a:extLst>
              <a:ext uri="{FF2B5EF4-FFF2-40B4-BE49-F238E27FC236}">
                <a16:creationId xmlns:a16="http://schemas.microsoft.com/office/drawing/2014/main" id="{3397FBF0-9F37-4701-89B8-67D2B301E20B}"/>
              </a:ext>
            </a:extLst>
          </p:cNvPr>
          <p:cNvSpPr/>
          <p:nvPr/>
        </p:nvSpPr>
        <p:spPr>
          <a:xfrm>
            <a:off x="10767528" y="627971"/>
            <a:ext cx="1424472" cy="5735882"/>
          </a:xfrm>
          <a:prstGeom prst="rect">
            <a:avLst/>
          </a:prstGeom>
          <a:solidFill>
            <a:srgbClr val="84ACB6">
              <a:lumMod val="60000"/>
              <a:lumOff val="40000"/>
            </a:srgbClr>
          </a:solidFill>
          <a:ln w="12700" cap="flat" cmpd="sng" algn="ctr">
            <a:solidFill>
              <a:srgbClr val="84ACB6"/>
            </a:solidFill>
            <a:prstDash val="solid"/>
          </a:ln>
          <a:effectLst/>
        </p:spPr>
        <p:txBody>
          <a:bodyPr rtlCol="0" anchor="t"/>
          <a:lstStyle/>
          <a:p>
            <a:pPr marL="0" marR="0" lvl="0" indent="0" defTabSz="457200" eaLnBrk="1" fontAlgn="auto" latinLnBrk="0" hangingPunct="1">
              <a:lnSpc>
                <a:spcPct val="100000"/>
              </a:lnSpc>
              <a:spcBef>
                <a:spcPts val="0"/>
              </a:spcBef>
              <a:spcAft>
                <a:spcPts val="0"/>
              </a:spcAft>
              <a:buClrTx/>
              <a:buSzTx/>
              <a:buFontTx/>
              <a:buNone/>
              <a:tabLst/>
              <a:defRPr/>
            </a:pPr>
            <a:r>
              <a:rPr kumimoji="0" lang="en-GB" sz="1800" b="1" i="0" u="none" strike="noStrike" kern="0" cap="none" spc="0" normalizeH="0" baseline="0" noProof="0" dirty="0">
                <a:ln>
                  <a:noFill/>
                </a:ln>
                <a:solidFill>
                  <a:srgbClr val="3494BA">
                    <a:lumMod val="50000"/>
                  </a:srgbClr>
                </a:solidFill>
                <a:effectLst/>
                <a:uLnTx/>
                <a:uFillTx/>
                <a:latin typeface="Calibri" panose="020F0502020204030204"/>
                <a:ea typeface="+mn-ea"/>
                <a:cs typeface="+mn-cs"/>
              </a:rPr>
              <a:t>Within 6 months of import</a:t>
            </a:r>
          </a:p>
        </p:txBody>
      </p:sp>
      <p:sp>
        <p:nvSpPr>
          <p:cNvPr id="9" name="Rectangle 8">
            <a:extLst>
              <a:ext uri="{FF2B5EF4-FFF2-40B4-BE49-F238E27FC236}">
                <a16:creationId xmlns:a16="http://schemas.microsoft.com/office/drawing/2014/main" id="{882E7103-552F-4CD9-B319-A7644FA52DCA}"/>
              </a:ext>
            </a:extLst>
          </p:cNvPr>
          <p:cNvSpPr/>
          <p:nvPr/>
        </p:nvSpPr>
        <p:spPr>
          <a:xfrm>
            <a:off x="3998193" y="611210"/>
            <a:ext cx="6783296" cy="5752643"/>
          </a:xfrm>
          <a:prstGeom prst="rect">
            <a:avLst/>
          </a:prstGeom>
          <a:solidFill>
            <a:srgbClr val="84ACB6">
              <a:lumMod val="40000"/>
              <a:lumOff val="60000"/>
            </a:srgbClr>
          </a:solidFill>
          <a:ln w="12700" cap="flat" cmpd="sng" algn="ctr">
            <a:solidFill>
              <a:srgbClr val="84ACB6"/>
            </a:solidFill>
            <a:prstDash val="solid"/>
          </a:ln>
          <a:effectLst/>
        </p:spPr>
        <p:txBody>
          <a:bodyPr rtlCol="0" anchor="t"/>
          <a:lstStyle/>
          <a:p>
            <a:pPr marL="0" marR="0" lvl="0" indent="0" defTabSz="457200" eaLnBrk="1" fontAlgn="auto" latinLnBrk="0" hangingPunct="1">
              <a:lnSpc>
                <a:spcPct val="100000"/>
              </a:lnSpc>
              <a:spcBef>
                <a:spcPts val="0"/>
              </a:spcBef>
              <a:spcAft>
                <a:spcPts val="0"/>
              </a:spcAft>
              <a:buClrTx/>
              <a:buSzTx/>
              <a:buFontTx/>
              <a:buNone/>
              <a:tabLst/>
              <a:defRPr/>
            </a:pPr>
            <a:r>
              <a:rPr kumimoji="0" lang="en-GB" sz="1800" b="1" i="0" u="none" strike="noStrike" kern="0" cap="none" spc="0" normalizeH="0" baseline="0" noProof="0" dirty="0">
                <a:ln>
                  <a:noFill/>
                </a:ln>
                <a:solidFill>
                  <a:srgbClr val="3494BA">
                    <a:lumMod val="50000"/>
                  </a:srgbClr>
                </a:solidFill>
                <a:effectLst/>
                <a:uLnTx/>
                <a:uFillTx/>
                <a:latin typeface="Calibri" panose="020F0502020204030204"/>
                <a:ea typeface="+mn-ea"/>
                <a:cs typeface="+mn-cs"/>
              </a:rPr>
              <a:t>During import</a:t>
            </a:r>
          </a:p>
        </p:txBody>
      </p:sp>
      <p:sp>
        <p:nvSpPr>
          <p:cNvPr id="10" name="Rectangle 9">
            <a:extLst>
              <a:ext uri="{FF2B5EF4-FFF2-40B4-BE49-F238E27FC236}">
                <a16:creationId xmlns:a16="http://schemas.microsoft.com/office/drawing/2014/main" id="{0E109957-732B-4EB9-8048-4E7E37B1F850}"/>
              </a:ext>
            </a:extLst>
          </p:cNvPr>
          <p:cNvSpPr/>
          <p:nvPr/>
        </p:nvSpPr>
        <p:spPr>
          <a:xfrm>
            <a:off x="2860" y="622484"/>
            <a:ext cx="3993316" cy="5752643"/>
          </a:xfrm>
          <a:prstGeom prst="rect">
            <a:avLst/>
          </a:prstGeom>
          <a:solidFill>
            <a:srgbClr val="84ACB6">
              <a:lumMod val="20000"/>
              <a:lumOff val="80000"/>
            </a:srgbClr>
          </a:solidFill>
          <a:ln w="12700" cap="flat" cmpd="sng" algn="ctr">
            <a:solidFill>
              <a:srgbClr val="84ACB6"/>
            </a:solidFill>
            <a:prstDash val="solid"/>
          </a:ln>
          <a:effectLst/>
        </p:spPr>
        <p:txBody>
          <a:bodyPr rtlCol="0" anchor="t"/>
          <a:lstStyle/>
          <a:p>
            <a:pPr marL="0" marR="0" lvl="0" indent="0" defTabSz="457200" eaLnBrk="1" fontAlgn="auto" latinLnBrk="0" hangingPunct="1">
              <a:lnSpc>
                <a:spcPct val="100000"/>
              </a:lnSpc>
              <a:spcBef>
                <a:spcPts val="0"/>
              </a:spcBef>
              <a:spcAft>
                <a:spcPts val="0"/>
              </a:spcAft>
              <a:buClrTx/>
              <a:buSzTx/>
              <a:buFontTx/>
              <a:buNone/>
              <a:tabLst/>
              <a:defRPr/>
            </a:pPr>
            <a:r>
              <a:rPr kumimoji="0" lang="en-GB" sz="1800" b="1" i="0" u="none" strike="noStrike" kern="0" cap="none" spc="0" normalizeH="0" baseline="0" noProof="0" dirty="0">
                <a:ln>
                  <a:noFill/>
                </a:ln>
                <a:solidFill>
                  <a:srgbClr val="3494BA">
                    <a:lumMod val="50000"/>
                  </a:srgbClr>
                </a:solidFill>
                <a:effectLst/>
                <a:uLnTx/>
                <a:uFillTx/>
                <a:latin typeface="Calibri" panose="020F0502020204030204"/>
                <a:ea typeface="+mn-ea"/>
                <a:cs typeface="+mn-cs"/>
              </a:rPr>
              <a:t>Preparation steps – before import </a:t>
            </a:r>
          </a:p>
        </p:txBody>
      </p:sp>
      <p:sp>
        <p:nvSpPr>
          <p:cNvPr id="13" name="Rectangle 12">
            <a:extLst>
              <a:ext uri="{FF2B5EF4-FFF2-40B4-BE49-F238E27FC236}">
                <a16:creationId xmlns:a16="http://schemas.microsoft.com/office/drawing/2014/main" id="{59F1F14F-AA79-429B-BD9D-0BFBBDA44839}"/>
              </a:ext>
            </a:extLst>
          </p:cNvPr>
          <p:cNvSpPr/>
          <p:nvPr/>
        </p:nvSpPr>
        <p:spPr>
          <a:xfrm>
            <a:off x="227248" y="4834269"/>
            <a:ext cx="1087822" cy="1203015"/>
          </a:xfrm>
          <a:prstGeom prst="rect">
            <a:avLst/>
          </a:prstGeom>
          <a:noFill/>
          <a:ln w="15875" cap="flat" cmpd="sng" algn="ctr">
            <a:solidFill>
              <a:srgbClr val="3494BA">
                <a:shade val="50000"/>
              </a:srgbClr>
            </a:solidFill>
            <a:prstDash val="solid"/>
          </a:ln>
          <a:effectLst/>
        </p:spPr>
        <p:txBody>
          <a:bodyPr rtlCol="0" anchor="b"/>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Make sure drivers have valid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passports</a:t>
            </a: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 and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driving</a:t>
            </a: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permits</a:t>
            </a:r>
            <a:endPar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C2BEAFAA-ECA9-4D45-AA02-B70BCC42B1FF}"/>
              </a:ext>
            </a:extLst>
          </p:cNvPr>
          <p:cNvSpPr/>
          <p:nvPr/>
        </p:nvSpPr>
        <p:spPr>
          <a:xfrm>
            <a:off x="10948881" y="1842875"/>
            <a:ext cx="1174472" cy="1653830"/>
          </a:xfrm>
          <a:prstGeom prst="rect">
            <a:avLst/>
          </a:prstGeom>
          <a:noFill/>
          <a:ln w="15875" cap="flat" cmpd="sng" algn="ctr">
            <a:solidFill>
              <a:srgbClr val="D499EB"/>
            </a:solidFill>
            <a:prstDash val="solid"/>
          </a:ln>
          <a:effectLst/>
        </p:spPr>
        <p:txBody>
          <a:bodyPr rtlCol="0" anchor="b"/>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Make a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supplementary declaration </a:t>
            </a: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to HMG and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pay your Duties and VAT </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(STANDARD GOODS ONLY)</a:t>
            </a:r>
          </a:p>
        </p:txBody>
      </p:sp>
      <p:pic>
        <p:nvPicPr>
          <p:cNvPr id="15" name="Graphic 14" descr="Truck">
            <a:extLst>
              <a:ext uri="{FF2B5EF4-FFF2-40B4-BE49-F238E27FC236}">
                <a16:creationId xmlns:a16="http://schemas.microsoft.com/office/drawing/2014/main" id="{09D6F1AD-195F-4144-8C3D-E1ABB301E8C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15290" y="5034797"/>
            <a:ext cx="861699" cy="773613"/>
          </a:xfrm>
          <a:prstGeom prst="rect">
            <a:avLst/>
          </a:prstGeom>
        </p:spPr>
      </p:pic>
      <p:sp>
        <p:nvSpPr>
          <p:cNvPr id="16" name="Rectangle 15">
            <a:extLst>
              <a:ext uri="{FF2B5EF4-FFF2-40B4-BE49-F238E27FC236}">
                <a16:creationId xmlns:a16="http://schemas.microsoft.com/office/drawing/2014/main" id="{2E8EEC0A-B569-47EB-8839-3A3B9D614AD5}"/>
              </a:ext>
            </a:extLst>
          </p:cNvPr>
          <p:cNvSpPr/>
          <p:nvPr/>
        </p:nvSpPr>
        <p:spPr>
          <a:xfrm>
            <a:off x="9888766" y="4830072"/>
            <a:ext cx="838419" cy="1203015"/>
          </a:xfrm>
          <a:prstGeom prst="rect">
            <a:avLst/>
          </a:prstGeom>
          <a:noFill/>
          <a:ln w="15875" cap="flat" cmpd="sng" algn="ctr">
            <a:solidFill>
              <a:srgbClr val="3494BA">
                <a:shade val="50000"/>
              </a:srgbClr>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Goods arrive at final destination</a:t>
            </a:r>
          </a:p>
        </p:txBody>
      </p:sp>
      <p:sp>
        <p:nvSpPr>
          <p:cNvPr id="17" name="Rectangle 16">
            <a:extLst>
              <a:ext uri="{FF2B5EF4-FFF2-40B4-BE49-F238E27FC236}">
                <a16:creationId xmlns:a16="http://schemas.microsoft.com/office/drawing/2014/main" id="{C87D0AB4-3DFF-4825-819E-61427F20BB46}"/>
              </a:ext>
            </a:extLst>
          </p:cNvPr>
          <p:cNvSpPr/>
          <p:nvPr/>
        </p:nvSpPr>
        <p:spPr>
          <a:xfrm>
            <a:off x="1659721" y="4831494"/>
            <a:ext cx="1083554" cy="1201600"/>
          </a:xfrm>
          <a:prstGeom prst="rect">
            <a:avLst/>
          </a:prstGeom>
          <a:noFill/>
          <a:ln w="15875" cap="flat" cmpd="sng" algn="ctr">
            <a:solidFill>
              <a:srgbClr val="3494BA">
                <a:shade val="50000"/>
              </a:srgbClr>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If using Transit, ensure drivers are carrying a paper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Transit Accompanying Document</a:t>
            </a: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 (TAD)*</a:t>
            </a:r>
          </a:p>
        </p:txBody>
      </p:sp>
      <p:sp>
        <p:nvSpPr>
          <p:cNvPr id="18" name="Rectangle 17">
            <a:extLst>
              <a:ext uri="{FF2B5EF4-FFF2-40B4-BE49-F238E27FC236}">
                <a16:creationId xmlns:a16="http://schemas.microsoft.com/office/drawing/2014/main" id="{439DF521-0DA5-40B3-96DC-4899E1D75E7F}"/>
              </a:ext>
            </a:extLst>
          </p:cNvPr>
          <p:cNvSpPr/>
          <p:nvPr/>
        </p:nvSpPr>
        <p:spPr>
          <a:xfrm>
            <a:off x="7712778" y="4830073"/>
            <a:ext cx="701147" cy="1203014"/>
          </a:xfrm>
          <a:prstGeom prst="rect">
            <a:avLst/>
          </a:prstGeom>
          <a:noFill/>
          <a:ln w="15875" cap="flat" cmpd="sng" algn="ctr">
            <a:solidFill>
              <a:srgbClr val="3494BA">
                <a:shade val="50000"/>
              </a:srgbClr>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Goods arrive</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in Great Britain</a:t>
            </a:r>
          </a:p>
        </p:txBody>
      </p:sp>
      <p:sp>
        <p:nvSpPr>
          <p:cNvPr id="19" name="Rectangle 18">
            <a:extLst>
              <a:ext uri="{FF2B5EF4-FFF2-40B4-BE49-F238E27FC236}">
                <a16:creationId xmlns:a16="http://schemas.microsoft.com/office/drawing/2014/main" id="{8A8E5AC3-8CAE-4FC2-931F-28947975A919}"/>
              </a:ext>
            </a:extLst>
          </p:cNvPr>
          <p:cNvSpPr/>
          <p:nvPr/>
        </p:nvSpPr>
        <p:spPr>
          <a:xfrm>
            <a:off x="8758844" y="4830073"/>
            <a:ext cx="901995" cy="1203014"/>
          </a:xfrm>
          <a:prstGeom prst="rect">
            <a:avLst/>
          </a:prstGeom>
          <a:noFill/>
          <a:ln w="15875" cap="flat" cmpd="sng" algn="ctr">
            <a:solidFill>
              <a:srgbClr val="3494BA">
                <a:shade val="50000"/>
              </a:srgbClr>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Driver submits</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load checks </a:t>
            </a: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where indicated</a:t>
            </a:r>
          </a:p>
        </p:txBody>
      </p:sp>
      <p:sp>
        <p:nvSpPr>
          <p:cNvPr id="20" name="Rectangle 19">
            <a:extLst>
              <a:ext uri="{FF2B5EF4-FFF2-40B4-BE49-F238E27FC236}">
                <a16:creationId xmlns:a16="http://schemas.microsoft.com/office/drawing/2014/main" id="{5A0A8DE2-2FF6-4527-98CA-298731079C76}"/>
              </a:ext>
            </a:extLst>
          </p:cNvPr>
          <p:cNvSpPr/>
          <p:nvPr/>
        </p:nvSpPr>
        <p:spPr>
          <a:xfrm>
            <a:off x="1315709" y="3394524"/>
            <a:ext cx="1083554" cy="1100234"/>
          </a:xfrm>
          <a:prstGeom prst="rect">
            <a:avLst/>
          </a:prstGeom>
          <a:noFill/>
          <a:ln w="15875" cap="flat" cmpd="sng" algn="ctr">
            <a:solidFill>
              <a:srgbClr val="D499EB"/>
            </a:solidFill>
            <a:prstDash val="solid"/>
          </a:ln>
          <a:effectLst/>
        </p:spPr>
        <p:txBody>
          <a:bodyPr rtlCol="0" anchor="b"/>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Make a note of movements for own records (STANDARD GOODS ONLY</a:t>
            </a:r>
          </a:p>
        </p:txBody>
      </p:sp>
      <p:sp>
        <p:nvSpPr>
          <p:cNvPr id="21" name="Rectangle 20">
            <a:extLst>
              <a:ext uri="{FF2B5EF4-FFF2-40B4-BE49-F238E27FC236}">
                <a16:creationId xmlns:a16="http://schemas.microsoft.com/office/drawing/2014/main" id="{EF3BFE3C-8C04-423A-8389-0915C1E0AA35}"/>
              </a:ext>
            </a:extLst>
          </p:cNvPr>
          <p:cNvSpPr/>
          <p:nvPr/>
        </p:nvSpPr>
        <p:spPr>
          <a:xfrm>
            <a:off x="2709221" y="1136515"/>
            <a:ext cx="1109504" cy="706520"/>
          </a:xfrm>
          <a:prstGeom prst="rect">
            <a:avLst/>
          </a:prstGeom>
          <a:solidFill>
            <a:srgbClr val="58B6C0">
              <a:lumMod val="75000"/>
            </a:srgbClr>
          </a:solidFill>
          <a:ln w="15875" cap="flat" cmpd="sng" algn="ctr">
            <a:solidFill>
              <a:srgbClr val="3494BA">
                <a:shade val="50000"/>
              </a:srgbClr>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1" i="0" u="none" strike="noStrike" kern="0" cap="none" spc="0" normalizeH="0" baseline="0" noProof="0" dirty="0">
                <a:ln>
                  <a:noFill/>
                </a:ln>
                <a:solidFill>
                  <a:prstClr val="white"/>
                </a:solidFill>
                <a:effectLst/>
                <a:uLnTx/>
                <a:uFillTx/>
                <a:latin typeface="Calibri" panose="020F0502020204030204"/>
                <a:ea typeface="+mn-ea"/>
                <a:cs typeface="+mn-cs"/>
              </a:rPr>
              <a:t>HMG registers traders &amp; issues licences</a:t>
            </a:r>
          </a:p>
        </p:txBody>
      </p:sp>
      <p:sp>
        <p:nvSpPr>
          <p:cNvPr id="22" name="Rectangle 21">
            <a:extLst>
              <a:ext uri="{FF2B5EF4-FFF2-40B4-BE49-F238E27FC236}">
                <a16:creationId xmlns:a16="http://schemas.microsoft.com/office/drawing/2014/main" id="{DFFD811F-BD2C-427B-AFC0-B5AD3E18AD39}"/>
              </a:ext>
            </a:extLst>
          </p:cNvPr>
          <p:cNvSpPr/>
          <p:nvPr/>
        </p:nvSpPr>
        <p:spPr>
          <a:xfrm>
            <a:off x="405200" y="2234913"/>
            <a:ext cx="3400987" cy="915194"/>
          </a:xfrm>
          <a:prstGeom prst="rect">
            <a:avLst/>
          </a:prstGeom>
          <a:noFill/>
          <a:ln w="15875" cap="flat" cmpd="sng" algn="ctr">
            <a:solidFill>
              <a:srgbClr val="3494BA">
                <a:lumMod val="75000"/>
              </a:srgbClr>
            </a:solidFill>
            <a:prstDash val="solid"/>
          </a:ln>
          <a:effectLst/>
        </p:spPr>
        <p:txBody>
          <a:bodyPr rtlCol="0" anchor="ctr"/>
          <a:lstStyle/>
          <a:p>
            <a:pPr marL="171450" marR="0" lvl="0" indent="-171450" defTabSz="45720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Get authorisation for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simplified declarations</a:t>
            </a:r>
          </a:p>
          <a:p>
            <a:pPr marL="171450" marR="0" lvl="0" indent="-171450" defTabSz="45720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Check the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tariff</a:t>
            </a: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 due on your goods </a:t>
            </a:r>
          </a:p>
          <a:p>
            <a:pPr marL="171450" marR="0" lvl="0" indent="-171450" defTabSz="45720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Decide whether to use an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intermediary</a:t>
            </a:r>
          </a:p>
          <a:p>
            <a:pPr marL="171450" marR="0" lvl="0" indent="-171450" defTabSz="45720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Consider how to account for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duties</a:t>
            </a: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 and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VAT</a:t>
            </a: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
        <p:nvSpPr>
          <p:cNvPr id="23" name="Rectangle 22">
            <a:extLst>
              <a:ext uri="{FF2B5EF4-FFF2-40B4-BE49-F238E27FC236}">
                <a16:creationId xmlns:a16="http://schemas.microsoft.com/office/drawing/2014/main" id="{EA989820-327A-40A3-894C-BD1B858F8D71}"/>
              </a:ext>
            </a:extLst>
          </p:cNvPr>
          <p:cNvSpPr/>
          <p:nvPr/>
        </p:nvSpPr>
        <p:spPr>
          <a:xfrm>
            <a:off x="101748" y="1136515"/>
            <a:ext cx="2281289" cy="706520"/>
          </a:xfrm>
          <a:prstGeom prst="rect">
            <a:avLst/>
          </a:prstGeom>
          <a:noFill/>
          <a:ln w="15875" cap="flat" cmpd="sng" algn="ctr">
            <a:solidFill>
              <a:srgbClr val="3494BA">
                <a:shade val="50000"/>
              </a:srgbClr>
            </a:solidFill>
            <a:prstDash val="solid"/>
          </a:ln>
          <a:effectLst/>
        </p:spPr>
        <p:txBody>
          <a:bodyPr rtlCol="0" anchor="t"/>
          <a:lstStyle/>
          <a:p>
            <a:pPr marL="0" marR="0" lvl="0" indent="0" defTabSz="457200" eaLnBrk="1" fontAlgn="auto" latinLnBrk="0" hangingPunct="1">
              <a:lnSpc>
                <a:spcPct val="100000"/>
              </a:lnSpc>
              <a:spcBef>
                <a:spcPts val="0"/>
              </a:spcBef>
              <a:spcAft>
                <a:spcPts val="0"/>
              </a:spcAft>
              <a:buClrTx/>
              <a:buSzTx/>
              <a:buFontTx/>
              <a:buNone/>
              <a:tabLst/>
              <a:defRPr/>
            </a:pP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Apply to HMG departments for:</a:t>
            </a:r>
          </a:p>
          <a:p>
            <a:pPr marL="171450" marR="0" lvl="0" indent="-171450" defTabSz="45720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An EORI number</a:t>
            </a:r>
          </a:p>
          <a:p>
            <a:pPr marL="171450" marR="0" lvl="0" indent="-171450" defTabSz="45720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A Duty Deferment Account</a:t>
            </a:r>
          </a:p>
          <a:p>
            <a:pPr marL="171450" marR="0" lvl="0" indent="-171450" defTabSz="45720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Any other applicable import licences</a:t>
            </a:r>
          </a:p>
          <a:p>
            <a:pPr marL="171450" marR="0" lvl="0" indent="-171450" defTabSz="45720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endParaRPr>
          </a:p>
          <a:p>
            <a:pPr marL="171450" marR="0" lvl="0" indent="-171450" defTabSz="45720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24" name="Rectangle 23">
            <a:extLst>
              <a:ext uri="{FF2B5EF4-FFF2-40B4-BE49-F238E27FC236}">
                <a16:creationId xmlns:a16="http://schemas.microsoft.com/office/drawing/2014/main" id="{69ABAB26-7BCA-4A4B-BBCE-F62BCE595F3C}"/>
              </a:ext>
            </a:extLst>
          </p:cNvPr>
          <p:cNvSpPr/>
          <p:nvPr/>
        </p:nvSpPr>
        <p:spPr>
          <a:xfrm>
            <a:off x="8677662" y="3704632"/>
            <a:ext cx="1063345" cy="903614"/>
          </a:xfrm>
          <a:prstGeom prst="rect">
            <a:avLst/>
          </a:prstGeom>
          <a:noFill/>
          <a:ln w="15875" cap="flat" cmpd="sng" algn="ctr">
            <a:solidFill>
              <a:srgbClr val="3494BA">
                <a:shade val="50000"/>
              </a:srgbClr>
            </a:solidFill>
            <a:prstDash val="dash"/>
          </a:ln>
          <a:effectLst/>
        </p:spPr>
        <p:txBody>
          <a:bodyPr rtlCol="0" anchor="b"/>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HMG undertakes relevant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checks</a:t>
            </a: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 at port or in-land</a:t>
            </a:r>
          </a:p>
        </p:txBody>
      </p:sp>
      <p:sp>
        <p:nvSpPr>
          <p:cNvPr id="25" name="Rectangle 24">
            <a:extLst>
              <a:ext uri="{FF2B5EF4-FFF2-40B4-BE49-F238E27FC236}">
                <a16:creationId xmlns:a16="http://schemas.microsoft.com/office/drawing/2014/main" id="{11C6C757-8548-4CC4-A295-8D263DCEA1C7}"/>
              </a:ext>
            </a:extLst>
          </p:cNvPr>
          <p:cNvSpPr/>
          <p:nvPr/>
        </p:nvSpPr>
        <p:spPr>
          <a:xfrm>
            <a:off x="4243214" y="2091709"/>
            <a:ext cx="964511" cy="1144892"/>
          </a:xfrm>
          <a:prstGeom prst="rect">
            <a:avLst/>
          </a:prstGeom>
          <a:noFill/>
          <a:ln w="15875" cap="flat" cmpd="sng" algn="ctr">
            <a:solidFill>
              <a:srgbClr val="3494BA">
                <a:shade val="50000"/>
              </a:srgbClr>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Check your exporter is compliant with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EU Export Requirements</a:t>
            </a:r>
          </a:p>
        </p:txBody>
      </p:sp>
      <p:sp>
        <p:nvSpPr>
          <p:cNvPr id="26" name="Rectangle 25">
            <a:extLst>
              <a:ext uri="{FF2B5EF4-FFF2-40B4-BE49-F238E27FC236}">
                <a16:creationId xmlns:a16="http://schemas.microsoft.com/office/drawing/2014/main" id="{18C24571-5367-4301-9DD1-72D98459F1C2}"/>
              </a:ext>
            </a:extLst>
          </p:cNvPr>
          <p:cNvSpPr/>
          <p:nvPr/>
        </p:nvSpPr>
        <p:spPr>
          <a:xfrm>
            <a:off x="5409502" y="3818786"/>
            <a:ext cx="1037325" cy="897087"/>
          </a:xfrm>
          <a:prstGeom prst="rect">
            <a:avLst/>
          </a:prstGeom>
          <a:noFill/>
          <a:ln w="15875" cap="flat" cmpd="sng" algn="ctr">
            <a:solidFill>
              <a:srgbClr val="3494BA">
                <a:shade val="50000"/>
              </a:srgbClr>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Provide Haulier with EORI number and information on consignment</a:t>
            </a:r>
          </a:p>
        </p:txBody>
      </p:sp>
      <p:sp>
        <p:nvSpPr>
          <p:cNvPr id="27" name="Rectangle 26">
            <a:extLst>
              <a:ext uri="{FF2B5EF4-FFF2-40B4-BE49-F238E27FC236}">
                <a16:creationId xmlns:a16="http://schemas.microsoft.com/office/drawing/2014/main" id="{677FC898-A55E-4136-9860-CAB5EDF72F2A}"/>
              </a:ext>
            </a:extLst>
          </p:cNvPr>
          <p:cNvSpPr/>
          <p:nvPr/>
        </p:nvSpPr>
        <p:spPr>
          <a:xfrm>
            <a:off x="5455686" y="2102965"/>
            <a:ext cx="940236" cy="1133249"/>
          </a:xfrm>
          <a:prstGeom prst="rect">
            <a:avLst/>
          </a:prstGeom>
          <a:noFill/>
          <a:ln w="15875" cap="flat" cmpd="sng" algn="ctr">
            <a:solidFill>
              <a:srgbClr val="00B050"/>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Pre-lodge Import Declaration </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(CONTROLLED GOODS ONLY)</a:t>
            </a:r>
          </a:p>
        </p:txBody>
      </p:sp>
      <p:sp>
        <p:nvSpPr>
          <p:cNvPr id="28" name="Rectangle 27">
            <a:extLst>
              <a:ext uri="{FF2B5EF4-FFF2-40B4-BE49-F238E27FC236}">
                <a16:creationId xmlns:a16="http://schemas.microsoft.com/office/drawing/2014/main" id="{72EA918E-309D-4751-AE98-3C21D6874581}"/>
              </a:ext>
            </a:extLst>
          </p:cNvPr>
          <p:cNvSpPr/>
          <p:nvPr/>
        </p:nvSpPr>
        <p:spPr>
          <a:xfrm>
            <a:off x="6647579" y="2102964"/>
            <a:ext cx="890718" cy="1133249"/>
          </a:xfrm>
          <a:prstGeom prst="rect">
            <a:avLst/>
          </a:prstGeom>
          <a:noFill/>
          <a:ln w="15875" cap="flat" cmpd="sng" algn="ctr">
            <a:solidFill>
              <a:srgbClr val="3494BA">
                <a:shade val="50000"/>
              </a:srgbClr>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If declaring goods to excise duty suspension,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complete </a:t>
            </a:r>
            <a:r>
              <a:rPr kumimoji="0" lang="en-GB" sz="1000" b="1" i="0" u="none" strike="noStrike" kern="0" cap="none" spc="0" normalizeH="0" baseline="0" noProof="0" dirty="0" err="1">
                <a:ln>
                  <a:noFill/>
                </a:ln>
                <a:solidFill>
                  <a:prstClr val="black"/>
                </a:solidFill>
                <a:effectLst/>
                <a:uLnTx/>
                <a:uFillTx/>
                <a:latin typeface="Calibri" panose="020F0502020204030204"/>
                <a:ea typeface="+mn-ea"/>
                <a:cs typeface="+mn-cs"/>
              </a:rPr>
              <a:t>eAD</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 on ECMS</a:t>
            </a:r>
          </a:p>
        </p:txBody>
      </p:sp>
      <p:cxnSp>
        <p:nvCxnSpPr>
          <p:cNvPr id="29" name="Straight Connector 28">
            <a:extLst>
              <a:ext uri="{FF2B5EF4-FFF2-40B4-BE49-F238E27FC236}">
                <a16:creationId xmlns:a16="http://schemas.microsoft.com/office/drawing/2014/main" id="{DF325E87-B34F-476D-8789-6A2C7AFB1996}"/>
              </a:ext>
            </a:extLst>
          </p:cNvPr>
          <p:cNvCxnSpPr>
            <a:cxnSpLocks/>
          </p:cNvCxnSpPr>
          <p:nvPr/>
        </p:nvCxnSpPr>
        <p:spPr>
          <a:xfrm flipV="1">
            <a:off x="-10439" y="611712"/>
            <a:ext cx="12115871" cy="1"/>
          </a:xfrm>
          <a:prstGeom prst="line">
            <a:avLst/>
          </a:prstGeom>
          <a:noFill/>
          <a:ln w="12700" cap="flat" cmpd="sng" algn="ctr">
            <a:solidFill>
              <a:sysClr val="windowText" lastClr="000000"/>
            </a:solidFill>
            <a:prstDash val="solid"/>
          </a:ln>
          <a:effectLst/>
        </p:spPr>
      </p:cxnSp>
      <p:sp>
        <p:nvSpPr>
          <p:cNvPr id="30" name="Rectangle 29">
            <a:extLst>
              <a:ext uri="{FF2B5EF4-FFF2-40B4-BE49-F238E27FC236}">
                <a16:creationId xmlns:a16="http://schemas.microsoft.com/office/drawing/2014/main" id="{2064999C-2EDF-4DF5-840B-A97EACF74028}"/>
              </a:ext>
            </a:extLst>
          </p:cNvPr>
          <p:cNvSpPr/>
          <p:nvPr/>
        </p:nvSpPr>
        <p:spPr>
          <a:xfrm>
            <a:off x="3014407" y="4831496"/>
            <a:ext cx="824984" cy="1203015"/>
          </a:xfrm>
          <a:prstGeom prst="rect">
            <a:avLst/>
          </a:prstGeom>
          <a:noFill/>
          <a:ln w="15875" cap="flat" cmpd="sng" algn="ctr">
            <a:solidFill>
              <a:srgbClr val="3494BA">
                <a:shade val="50000"/>
              </a:srgbClr>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Haulier transports goods</a:t>
            </a:r>
          </a:p>
        </p:txBody>
      </p:sp>
      <p:sp>
        <p:nvSpPr>
          <p:cNvPr id="31" name="Rectangle 30">
            <a:extLst>
              <a:ext uri="{FF2B5EF4-FFF2-40B4-BE49-F238E27FC236}">
                <a16:creationId xmlns:a16="http://schemas.microsoft.com/office/drawing/2014/main" id="{E6EABA40-E674-43CC-A83E-FE1A05A035C3}"/>
              </a:ext>
            </a:extLst>
          </p:cNvPr>
          <p:cNvSpPr/>
          <p:nvPr/>
        </p:nvSpPr>
        <p:spPr>
          <a:xfrm>
            <a:off x="2648394" y="3370501"/>
            <a:ext cx="1083554" cy="1131582"/>
          </a:xfrm>
          <a:prstGeom prst="rect">
            <a:avLst/>
          </a:prstGeom>
          <a:noFill/>
          <a:ln w="15875" cap="flat" cmpd="sng" algn="ctr">
            <a:solidFill>
              <a:srgbClr val="00B050"/>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Complete an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Import Declaration </a:t>
            </a: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(CONTROLLED GOODS ONLY)</a:t>
            </a:r>
          </a:p>
        </p:txBody>
      </p:sp>
      <p:cxnSp>
        <p:nvCxnSpPr>
          <p:cNvPr id="32" name="Straight Arrow Connector 31">
            <a:extLst>
              <a:ext uri="{FF2B5EF4-FFF2-40B4-BE49-F238E27FC236}">
                <a16:creationId xmlns:a16="http://schemas.microsoft.com/office/drawing/2014/main" id="{DD52A5D9-E82F-4417-8951-DAB612B1F0B0}"/>
              </a:ext>
            </a:extLst>
          </p:cNvPr>
          <p:cNvCxnSpPr>
            <a:cxnSpLocks/>
            <a:endCxn id="21" idx="1"/>
          </p:cNvCxnSpPr>
          <p:nvPr/>
        </p:nvCxnSpPr>
        <p:spPr>
          <a:xfrm flipV="1">
            <a:off x="2397371" y="1489775"/>
            <a:ext cx="311850" cy="898"/>
          </a:xfrm>
          <a:prstGeom prst="straightConnector1">
            <a:avLst/>
          </a:prstGeom>
          <a:noFill/>
          <a:ln w="12700" cap="flat" cmpd="sng" algn="ctr">
            <a:solidFill>
              <a:srgbClr val="3494BA"/>
            </a:solidFill>
            <a:prstDash val="solid"/>
            <a:tailEnd type="triangle"/>
          </a:ln>
          <a:effectLst/>
        </p:spPr>
      </p:cxnSp>
      <p:cxnSp>
        <p:nvCxnSpPr>
          <p:cNvPr id="33" name="Straight Arrow Connector 32">
            <a:extLst>
              <a:ext uri="{FF2B5EF4-FFF2-40B4-BE49-F238E27FC236}">
                <a16:creationId xmlns:a16="http://schemas.microsoft.com/office/drawing/2014/main" id="{181FE543-82FF-4D21-A7D7-0698F7BACF29}"/>
              </a:ext>
            </a:extLst>
          </p:cNvPr>
          <p:cNvCxnSpPr>
            <a:cxnSpLocks/>
          </p:cNvCxnSpPr>
          <p:nvPr/>
        </p:nvCxnSpPr>
        <p:spPr>
          <a:xfrm flipH="1">
            <a:off x="2920023" y="1850789"/>
            <a:ext cx="1" cy="378034"/>
          </a:xfrm>
          <a:prstGeom prst="straightConnector1">
            <a:avLst/>
          </a:prstGeom>
          <a:noFill/>
          <a:ln w="12700" cap="flat" cmpd="sng" algn="ctr">
            <a:solidFill>
              <a:srgbClr val="3494BA"/>
            </a:solidFill>
            <a:prstDash val="solid"/>
            <a:tailEnd type="triangle"/>
          </a:ln>
          <a:effectLst/>
        </p:spPr>
      </p:cxnSp>
      <p:cxnSp>
        <p:nvCxnSpPr>
          <p:cNvPr id="34" name="Straight Arrow Connector 33">
            <a:extLst>
              <a:ext uri="{FF2B5EF4-FFF2-40B4-BE49-F238E27FC236}">
                <a16:creationId xmlns:a16="http://schemas.microsoft.com/office/drawing/2014/main" id="{9C6E1990-4056-4FA1-A7E4-06AD22FA604C}"/>
              </a:ext>
            </a:extLst>
          </p:cNvPr>
          <p:cNvCxnSpPr>
            <a:cxnSpLocks/>
          </p:cNvCxnSpPr>
          <p:nvPr/>
        </p:nvCxnSpPr>
        <p:spPr>
          <a:xfrm flipH="1">
            <a:off x="1002762" y="3174444"/>
            <a:ext cx="1" cy="1654800"/>
          </a:xfrm>
          <a:prstGeom prst="straightConnector1">
            <a:avLst/>
          </a:prstGeom>
          <a:noFill/>
          <a:ln w="12700" cap="flat" cmpd="sng" algn="ctr">
            <a:solidFill>
              <a:srgbClr val="3494BA"/>
            </a:solidFill>
            <a:prstDash val="solid"/>
            <a:tailEnd type="triangle"/>
          </a:ln>
          <a:effectLst/>
        </p:spPr>
      </p:cxnSp>
      <p:cxnSp>
        <p:nvCxnSpPr>
          <p:cNvPr id="35" name="Straight Arrow Connector 34">
            <a:extLst>
              <a:ext uri="{FF2B5EF4-FFF2-40B4-BE49-F238E27FC236}">
                <a16:creationId xmlns:a16="http://schemas.microsoft.com/office/drawing/2014/main" id="{F07FE23B-2EC0-4483-834E-70B595D3E392}"/>
              </a:ext>
            </a:extLst>
          </p:cNvPr>
          <p:cNvCxnSpPr>
            <a:cxnSpLocks/>
            <a:stCxn id="20" idx="3"/>
            <a:endCxn id="31" idx="1"/>
          </p:cNvCxnSpPr>
          <p:nvPr/>
        </p:nvCxnSpPr>
        <p:spPr>
          <a:xfrm flipV="1">
            <a:off x="2399263" y="3936292"/>
            <a:ext cx="249131" cy="8349"/>
          </a:xfrm>
          <a:prstGeom prst="straightConnector1">
            <a:avLst/>
          </a:prstGeom>
          <a:noFill/>
          <a:ln w="12700" cap="flat" cmpd="sng" algn="ctr">
            <a:solidFill>
              <a:srgbClr val="3494BA"/>
            </a:solidFill>
            <a:prstDash val="solid"/>
            <a:tailEnd type="triangle"/>
          </a:ln>
          <a:effectLst/>
        </p:spPr>
      </p:cxnSp>
      <p:cxnSp>
        <p:nvCxnSpPr>
          <p:cNvPr id="36" name="Straight Arrow Connector 35">
            <a:extLst>
              <a:ext uri="{FF2B5EF4-FFF2-40B4-BE49-F238E27FC236}">
                <a16:creationId xmlns:a16="http://schemas.microsoft.com/office/drawing/2014/main" id="{E57615F6-30DD-48B3-90B8-28B931CC9D78}"/>
              </a:ext>
            </a:extLst>
          </p:cNvPr>
          <p:cNvCxnSpPr>
            <a:cxnSpLocks/>
            <a:stCxn id="25" idx="3"/>
            <a:endCxn id="27" idx="1"/>
          </p:cNvCxnSpPr>
          <p:nvPr/>
        </p:nvCxnSpPr>
        <p:spPr>
          <a:xfrm>
            <a:off x="5207725" y="2664155"/>
            <a:ext cx="247961" cy="5435"/>
          </a:xfrm>
          <a:prstGeom prst="straightConnector1">
            <a:avLst/>
          </a:prstGeom>
          <a:noFill/>
          <a:ln w="12700" cap="flat" cmpd="sng" algn="ctr">
            <a:solidFill>
              <a:srgbClr val="3494BA"/>
            </a:solidFill>
            <a:prstDash val="solid"/>
            <a:tailEnd type="triangle"/>
          </a:ln>
          <a:effectLst/>
        </p:spPr>
      </p:cxnSp>
      <p:cxnSp>
        <p:nvCxnSpPr>
          <p:cNvPr id="37" name="Straight Arrow Connector 36">
            <a:extLst>
              <a:ext uri="{FF2B5EF4-FFF2-40B4-BE49-F238E27FC236}">
                <a16:creationId xmlns:a16="http://schemas.microsoft.com/office/drawing/2014/main" id="{53369457-B869-44F3-99BF-50A45A07C7A2}"/>
              </a:ext>
            </a:extLst>
          </p:cNvPr>
          <p:cNvCxnSpPr>
            <a:cxnSpLocks/>
            <a:stCxn id="27" idx="3"/>
            <a:endCxn id="28" idx="1"/>
          </p:cNvCxnSpPr>
          <p:nvPr/>
        </p:nvCxnSpPr>
        <p:spPr>
          <a:xfrm flipV="1">
            <a:off x="6395922" y="2669589"/>
            <a:ext cx="251657" cy="1"/>
          </a:xfrm>
          <a:prstGeom prst="straightConnector1">
            <a:avLst/>
          </a:prstGeom>
          <a:noFill/>
          <a:ln w="12700" cap="flat" cmpd="sng" algn="ctr">
            <a:solidFill>
              <a:srgbClr val="3494BA"/>
            </a:solidFill>
            <a:prstDash val="solid"/>
            <a:tailEnd type="triangle"/>
          </a:ln>
          <a:effectLst/>
        </p:spPr>
      </p:cxnSp>
      <p:cxnSp>
        <p:nvCxnSpPr>
          <p:cNvPr id="38" name="Straight Arrow Connector 37">
            <a:extLst>
              <a:ext uri="{FF2B5EF4-FFF2-40B4-BE49-F238E27FC236}">
                <a16:creationId xmlns:a16="http://schemas.microsoft.com/office/drawing/2014/main" id="{0C3B4167-1B1F-4F53-BBC4-D27427E3F351}"/>
              </a:ext>
            </a:extLst>
          </p:cNvPr>
          <p:cNvCxnSpPr>
            <a:cxnSpLocks/>
            <a:stCxn id="28" idx="3"/>
          </p:cNvCxnSpPr>
          <p:nvPr/>
        </p:nvCxnSpPr>
        <p:spPr>
          <a:xfrm>
            <a:off x="7538297" y="2669589"/>
            <a:ext cx="1987893" cy="1439"/>
          </a:xfrm>
          <a:prstGeom prst="straightConnector1">
            <a:avLst/>
          </a:prstGeom>
          <a:noFill/>
          <a:ln w="12700" cap="flat" cmpd="sng" algn="ctr">
            <a:solidFill>
              <a:srgbClr val="3494BA"/>
            </a:solidFill>
            <a:prstDash val="solid"/>
            <a:tailEnd type="triangle"/>
          </a:ln>
          <a:effectLst/>
        </p:spPr>
      </p:cxnSp>
      <p:cxnSp>
        <p:nvCxnSpPr>
          <p:cNvPr id="39" name="Connector: Elbow 38">
            <a:extLst>
              <a:ext uri="{FF2B5EF4-FFF2-40B4-BE49-F238E27FC236}">
                <a16:creationId xmlns:a16="http://schemas.microsoft.com/office/drawing/2014/main" id="{CFA43667-07B2-4DEA-B5D9-96C41D589CFF}"/>
              </a:ext>
            </a:extLst>
          </p:cNvPr>
          <p:cNvCxnSpPr>
            <a:cxnSpLocks/>
            <a:stCxn id="31" idx="3"/>
            <a:endCxn id="25" idx="2"/>
          </p:cNvCxnSpPr>
          <p:nvPr/>
        </p:nvCxnSpPr>
        <p:spPr>
          <a:xfrm flipV="1">
            <a:off x="3731948" y="3236601"/>
            <a:ext cx="993522" cy="699691"/>
          </a:xfrm>
          <a:prstGeom prst="bentConnector2">
            <a:avLst/>
          </a:prstGeom>
          <a:noFill/>
          <a:ln w="12700" cap="flat" cmpd="sng" algn="ctr">
            <a:solidFill>
              <a:srgbClr val="3494BA"/>
            </a:solidFill>
            <a:prstDash val="solid"/>
            <a:tailEnd type="triangle"/>
          </a:ln>
          <a:effectLst/>
        </p:spPr>
      </p:cxnSp>
      <p:cxnSp>
        <p:nvCxnSpPr>
          <p:cNvPr id="40" name="Straight Arrow Connector 39">
            <a:extLst>
              <a:ext uri="{FF2B5EF4-FFF2-40B4-BE49-F238E27FC236}">
                <a16:creationId xmlns:a16="http://schemas.microsoft.com/office/drawing/2014/main" id="{62140524-3F15-4585-953A-8F3F63A3FD1B}"/>
              </a:ext>
            </a:extLst>
          </p:cNvPr>
          <p:cNvCxnSpPr>
            <a:cxnSpLocks/>
            <a:stCxn id="27" idx="2"/>
            <a:endCxn id="26" idx="0"/>
          </p:cNvCxnSpPr>
          <p:nvPr/>
        </p:nvCxnSpPr>
        <p:spPr>
          <a:xfrm>
            <a:off x="5925804" y="3236214"/>
            <a:ext cx="2361" cy="582572"/>
          </a:xfrm>
          <a:prstGeom prst="straightConnector1">
            <a:avLst/>
          </a:prstGeom>
          <a:noFill/>
          <a:ln w="12700" cap="flat" cmpd="sng" algn="ctr">
            <a:solidFill>
              <a:srgbClr val="3494BA"/>
            </a:solidFill>
            <a:prstDash val="dash"/>
            <a:tailEnd type="triangle"/>
          </a:ln>
          <a:effectLst/>
        </p:spPr>
      </p:cxnSp>
      <p:cxnSp>
        <p:nvCxnSpPr>
          <p:cNvPr id="41" name="Straight Arrow Connector 40">
            <a:extLst>
              <a:ext uri="{FF2B5EF4-FFF2-40B4-BE49-F238E27FC236}">
                <a16:creationId xmlns:a16="http://schemas.microsoft.com/office/drawing/2014/main" id="{A1FBEF04-F056-4E80-9C4A-9E9726090055}"/>
              </a:ext>
            </a:extLst>
          </p:cNvPr>
          <p:cNvCxnSpPr>
            <a:cxnSpLocks/>
            <a:stCxn id="26" idx="2"/>
          </p:cNvCxnSpPr>
          <p:nvPr/>
        </p:nvCxnSpPr>
        <p:spPr>
          <a:xfrm>
            <a:off x="5928165" y="4715873"/>
            <a:ext cx="3258" cy="427594"/>
          </a:xfrm>
          <a:prstGeom prst="straightConnector1">
            <a:avLst/>
          </a:prstGeom>
          <a:noFill/>
          <a:ln w="12700" cap="flat" cmpd="sng" algn="ctr">
            <a:solidFill>
              <a:srgbClr val="3494BA"/>
            </a:solidFill>
            <a:prstDash val="dash"/>
            <a:tailEnd type="triangle"/>
          </a:ln>
          <a:effectLst/>
        </p:spPr>
      </p:cxnSp>
      <p:cxnSp>
        <p:nvCxnSpPr>
          <p:cNvPr id="42" name="Straight Arrow Connector 41">
            <a:extLst>
              <a:ext uri="{FF2B5EF4-FFF2-40B4-BE49-F238E27FC236}">
                <a16:creationId xmlns:a16="http://schemas.microsoft.com/office/drawing/2014/main" id="{68F1D27B-1CB5-465D-BFF9-C49758B67E3A}"/>
              </a:ext>
            </a:extLst>
          </p:cNvPr>
          <p:cNvCxnSpPr>
            <a:cxnSpLocks/>
            <a:endCxn id="20" idx="1"/>
          </p:cNvCxnSpPr>
          <p:nvPr/>
        </p:nvCxnSpPr>
        <p:spPr>
          <a:xfrm flipV="1">
            <a:off x="1011460" y="3944641"/>
            <a:ext cx="304249" cy="1396"/>
          </a:xfrm>
          <a:prstGeom prst="straightConnector1">
            <a:avLst/>
          </a:prstGeom>
          <a:noFill/>
          <a:ln w="12700" cap="flat" cmpd="sng" algn="ctr">
            <a:solidFill>
              <a:srgbClr val="3494BA"/>
            </a:solidFill>
            <a:prstDash val="solid"/>
            <a:tailEnd type="triangle"/>
          </a:ln>
          <a:effectLst/>
        </p:spPr>
      </p:cxnSp>
      <p:cxnSp>
        <p:nvCxnSpPr>
          <p:cNvPr id="43" name="Straight Arrow Connector 42">
            <a:extLst>
              <a:ext uri="{FF2B5EF4-FFF2-40B4-BE49-F238E27FC236}">
                <a16:creationId xmlns:a16="http://schemas.microsoft.com/office/drawing/2014/main" id="{38AA51C3-785C-4065-9E5C-3C76013F5D82}"/>
              </a:ext>
            </a:extLst>
          </p:cNvPr>
          <p:cNvCxnSpPr>
            <a:cxnSpLocks/>
            <a:stCxn id="13" idx="3"/>
            <a:endCxn id="17" idx="1"/>
          </p:cNvCxnSpPr>
          <p:nvPr/>
        </p:nvCxnSpPr>
        <p:spPr>
          <a:xfrm flipV="1">
            <a:off x="1315070" y="5432294"/>
            <a:ext cx="344651" cy="3483"/>
          </a:xfrm>
          <a:prstGeom prst="straightConnector1">
            <a:avLst/>
          </a:prstGeom>
          <a:noFill/>
          <a:ln w="12700" cap="flat" cmpd="sng" algn="ctr">
            <a:solidFill>
              <a:srgbClr val="3494BA"/>
            </a:solidFill>
            <a:prstDash val="solid"/>
            <a:tailEnd type="triangle"/>
          </a:ln>
          <a:effectLst/>
        </p:spPr>
      </p:cxnSp>
      <p:cxnSp>
        <p:nvCxnSpPr>
          <p:cNvPr id="44" name="Straight Arrow Connector 43">
            <a:extLst>
              <a:ext uri="{FF2B5EF4-FFF2-40B4-BE49-F238E27FC236}">
                <a16:creationId xmlns:a16="http://schemas.microsoft.com/office/drawing/2014/main" id="{CC974FDC-F593-4A8E-B72D-7ABC1F933DDB}"/>
              </a:ext>
            </a:extLst>
          </p:cNvPr>
          <p:cNvCxnSpPr>
            <a:cxnSpLocks/>
            <a:stCxn id="17" idx="3"/>
            <a:endCxn id="30" idx="1"/>
          </p:cNvCxnSpPr>
          <p:nvPr/>
        </p:nvCxnSpPr>
        <p:spPr>
          <a:xfrm>
            <a:off x="2743275" y="5432294"/>
            <a:ext cx="271132" cy="710"/>
          </a:xfrm>
          <a:prstGeom prst="straightConnector1">
            <a:avLst/>
          </a:prstGeom>
          <a:noFill/>
          <a:ln w="12700" cap="flat" cmpd="sng" algn="ctr">
            <a:solidFill>
              <a:srgbClr val="3494BA"/>
            </a:solidFill>
            <a:prstDash val="solid"/>
            <a:tailEnd type="triangle"/>
          </a:ln>
          <a:effectLst/>
        </p:spPr>
      </p:cxnSp>
      <p:cxnSp>
        <p:nvCxnSpPr>
          <p:cNvPr id="45" name="Straight Arrow Connector 44">
            <a:extLst>
              <a:ext uri="{FF2B5EF4-FFF2-40B4-BE49-F238E27FC236}">
                <a16:creationId xmlns:a16="http://schemas.microsoft.com/office/drawing/2014/main" id="{784F3393-CF45-4EB4-8D92-6584F1F886F5}"/>
              </a:ext>
            </a:extLst>
          </p:cNvPr>
          <p:cNvCxnSpPr>
            <a:cxnSpLocks/>
            <a:stCxn id="30" idx="3"/>
          </p:cNvCxnSpPr>
          <p:nvPr/>
        </p:nvCxnSpPr>
        <p:spPr>
          <a:xfrm>
            <a:off x="3839391" y="5433004"/>
            <a:ext cx="1495884" cy="1527"/>
          </a:xfrm>
          <a:prstGeom prst="straightConnector1">
            <a:avLst/>
          </a:prstGeom>
          <a:noFill/>
          <a:ln w="12700" cap="flat" cmpd="sng" algn="ctr">
            <a:solidFill>
              <a:srgbClr val="3494BA"/>
            </a:solidFill>
            <a:prstDash val="solid"/>
            <a:tailEnd type="triangle"/>
          </a:ln>
          <a:effectLst/>
        </p:spPr>
      </p:cxnSp>
      <p:cxnSp>
        <p:nvCxnSpPr>
          <p:cNvPr id="46" name="Straight Arrow Connector 45">
            <a:extLst>
              <a:ext uri="{FF2B5EF4-FFF2-40B4-BE49-F238E27FC236}">
                <a16:creationId xmlns:a16="http://schemas.microsoft.com/office/drawing/2014/main" id="{CBFA6E7C-10EC-4954-864C-652857D2E1B4}"/>
              </a:ext>
            </a:extLst>
          </p:cNvPr>
          <p:cNvCxnSpPr>
            <a:cxnSpLocks/>
            <a:endCxn id="18" idx="1"/>
          </p:cNvCxnSpPr>
          <p:nvPr/>
        </p:nvCxnSpPr>
        <p:spPr>
          <a:xfrm flipV="1">
            <a:off x="6542882" y="5431580"/>
            <a:ext cx="1169896" cy="1528"/>
          </a:xfrm>
          <a:prstGeom prst="straightConnector1">
            <a:avLst/>
          </a:prstGeom>
          <a:noFill/>
          <a:ln w="12700" cap="flat" cmpd="sng" algn="ctr">
            <a:solidFill>
              <a:srgbClr val="3494BA"/>
            </a:solidFill>
            <a:prstDash val="solid"/>
            <a:tailEnd type="triangle"/>
          </a:ln>
          <a:effectLst/>
        </p:spPr>
      </p:cxnSp>
      <p:cxnSp>
        <p:nvCxnSpPr>
          <p:cNvPr id="47" name="Straight Arrow Connector 46">
            <a:extLst>
              <a:ext uri="{FF2B5EF4-FFF2-40B4-BE49-F238E27FC236}">
                <a16:creationId xmlns:a16="http://schemas.microsoft.com/office/drawing/2014/main" id="{DB81E0D5-E9EE-4752-A279-36C8799B896B}"/>
              </a:ext>
            </a:extLst>
          </p:cNvPr>
          <p:cNvCxnSpPr>
            <a:cxnSpLocks/>
          </p:cNvCxnSpPr>
          <p:nvPr/>
        </p:nvCxnSpPr>
        <p:spPr>
          <a:xfrm>
            <a:off x="8409952" y="5432395"/>
            <a:ext cx="337756" cy="1"/>
          </a:xfrm>
          <a:prstGeom prst="straightConnector1">
            <a:avLst/>
          </a:prstGeom>
          <a:noFill/>
          <a:ln w="12700" cap="flat" cmpd="sng" algn="ctr">
            <a:solidFill>
              <a:srgbClr val="3494BA"/>
            </a:solidFill>
            <a:prstDash val="solid"/>
            <a:tailEnd type="triangle"/>
          </a:ln>
          <a:effectLst/>
        </p:spPr>
      </p:cxnSp>
      <p:cxnSp>
        <p:nvCxnSpPr>
          <p:cNvPr id="48" name="Straight Arrow Connector 47">
            <a:extLst>
              <a:ext uri="{FF2B5EF4-FFF2-40B4-BE49-F238E27FC236}">
                <a16:creationId xmlns:a16="http://schemas.microsoft.com/office/drawing/2014/main" id="{237F2C18-4C4F-49B2-8912-144946B79A38}"/>
              </a:ext>
            </a:extLst>
          </p:cNvPr>
          <p:cNvCxnSpPr>
            <a:cxnSpLocks/>
            <a:stCxn id="19" idx="3"/>
            <a:endCxn id="16" idx="1"/>
          </p:cNvCxnSpPr>
          <p:nvPr/>
        </p:nvCxnSpPr>
        <p:spPr>
          <a:xfrm>
            <a:off x="9660839" y="5431580"/>
            <a:ext cx="227927" cy="0"/>
          </a:xfrm>
          <a:prstGeom prst="straightConnector1">
            <a:avLst/>
          </a:prstGeom>
          <a:noFill/>
          <a:ln w="12700" cap="flat" cmpd="sng" algn="ctr">
            <a:solidFill>
              <a:srgbClr val="3494BA"/>
            </a:solidFill>
            <a:prstDash val="solid"/>
            <a:tailEnd type="triangle"/>
          </a:ln>
          <a:effectLst/>
        </p:spPr>
      </p:cxnSp>
      <p:cxnSp>
        <p:nvCxnSpPr>
          <p:cNvPr id="49" name="Straight Connector 48">
            <a:extLst>
              <a:ext uri="{FF2B5EF4-FFF2-40B4-BE49-F238E27FC236}">
                <a16:creationId xmlns:a16="http://schemas.microsoft.com/office/drawing/2014/main" id="{5BE4C398-C4F6-4A14-8FE3-8FF6AAAAD2B5}"/>
              </a:ext>
            </a:extLst>
          </p:cNvPr>
          <p:cNvCxnSpPr>
            <a:cxnSpLocks/>
            <a:stCxn id="24" idx="2"/>
            <a:endCxn id="19" idx="0"/>
          </p:cNvCxnSpPr>
          <p:nvPr/>
        </p:nvCxnSpPr>
        <p:spPr>
          <a:xfrm>
            <a:off x="9209335" y="4608246"/>
            <a:ext cx="507" cy="221827"/>
          </a:xfrm>
          <a:prstGeom prst="line">
            <a:avLst/>
          </a:prstGeom>
          <a:noFill/>
          <a:ln w="12700" cap="flat" cmpd="sng" algn="ctr">
            <a:solidFill>
              <a:srgbClr val="3494BA"/>
            </a:solidFill>
            <a:prstDash val="solid"/>
          </a:ln>
          <a:effectLst/>
        </p:spPr>
      </p:cxnSp>
      <p:pic>
        <p:nvPicPr>
          <p:cNvPr id="50" name="Graphic 49" descr="Checklist RTL">
            <a:extLst>
              <a:ext uri="{FF2B5EF4-FFF2-40B4-BE49-F238E27FC236}">
                <a16:creationId xmlns:a16="http://schemas.microsoft.com/office/drawing/2014/main" id="{F6D02F37-BF2B-4C1E-8666-60E16977774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030326" y="2337829"/>
            <a:ext cx="743784" cy="743784"/>
          </a:xfrm>
          <a:prstGeom prst="rect">
            <a:avLst/>
          </a:prstGeom>
        </p:spPr>
      </p:pic>
      <p:pic>
        <p:nvPicPr>
          <p:cNvPr id="51" name="Graphic 50" descr="Employee badge">
            <a:extLst>
              <a:ext uri="{FF2B5EF4-FFF2-40B4-BE49-F238E27FC236}">
                <a16:creationId xmlns:a16="http://schemas.microsoft.com/office/drawing/2014/main" id="{36A30C18-2BDF-4763-BAF7-7254255D89C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32029" y="4881176"/>
            <a:ext cx="482063" cy="482063"/>
          </a:xfrm>
          <a:prstGeom prst="rect">
            <a:avLst/>
          </a:prstGeom>
        </p:spPr>
      </p:pic>
      <p:pic>
        <p:nvPicPr>
          <p:cNvPr id="52" name="Graphic 51" descr="Police">
            <a:extLst>
              <a:ext uri="{FF2B5EF4-FFF2-40B4-BE49-F238E27FC236}">
                <a16:creationId xmlns:a16="http://schemas.microsoft.com/office/drawing/2014/main" id="{25C398B0-0DE9-488C-88A5-212633E6694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011818" y="3745347"/>
            <a:ext cx="417734" cy="417734"/>
          </a:xfrm>
          <a:prstGeom prst="rect">
            <a:avLst/>
          </a:prstGeom>
        </p:spPr>
      </p:pic>
      <p:pic>
        <p:nvPicPr>
          <p:cNvPr id="53" name="Graphic 52" descr="Pencil">
            <a:extLst>
              <a:ext uri="{FF2B5EF4-FFF2-40B4-BE49-F238E27FC236}">
                <a16:creationId xmlns:a16="http://schemas.microsoft.com/office/drawing/2014/main" id="{6942C03F-4959-42E2-A955-CA017FE3727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29509" y="3408007"/>
            <a:ext cx="308537" cy="308537"/>
          </a:xfrm>
          <a:prstGeom prst="rect">
            <a:avLst/>
          </a:prstGeom>
        </p:spPr>
      </p:pic>
      <p:pic>
        <p:nvPicPr>
          <p:cNvPr id="54" name="Graphic 53" descr="Document">
            <a:extLst>
              <a:ext uri="{FF2B5EF4-FFF2-40B4-BE49-F238E27FC236}">
                <a16:creationId xmlns:a16="http://schemas.microsoft.com/office/drawing/2014/main" id="{68E40320-2DAD-469B-A2AB-0F960EDD485E}"/>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1100510" y="1988807"/>
            <a:ext cx="378780" cy="378780"/>
          </a:xfrm>
          <a:prstGeom prst="rect">
            <a:avLst/>
          </a:prstGeom>
        </p:spPr>
      </p:pic>
      <p:pic>
        <p:nvPicPr>
          <p:cNvPr id="55" name="Graphic 54" descr="Coins">
            <a:extLst>
              <a:ext uri="{FF2B5EF4-FFF2-40B4-BE49-F238E27FC236}">
                <a16:creationId xmlns:a16="http://schemas.microsoft.com/office/drawing/2014/main" id="{EEB8F39B-0BD4-427E-ACAF-5671560AC1DE}"/>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1502504" y="1992772"/>
            <a:ext cx="374834" cy="374834"/>
          </a:xfrm>
          <a:prstGeom prst="rect">
            <a:avLst/>
          </a:prstGeom>
        </p:spPr>
      </p:pic>
      <p:pic>
        <p:nvPicPr>
          <p:cNvPr id="56" name="Graphic 55" descr="Truck">
            <a:extLst>
              <a:ext uri="{FF2B5EF4-FFF2-40B4-BE49-F238E27FC236}">
                <a16:creationId xmlns:a16="http://schemas.microsoft.com/office/drawing/2014/main" id="{6D39A37B-58EE-4583-AA26-5D6DECDDA69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39850" y="4843836"/>
            <a:ext cx="441788" cy="396627"/>
          </a:xfrm>
          <a:prstGeom prst="rect">
            <a:avLst/>
          </a:prstGeom>
        </p:spPr>
      </p:pic>
      <p:sp>
        <p:nvSpPr>
          <p:cNvPr id="57" name="Rectangle 56">
            <a:extLst>
              <a:ext uri="{FF2B5EF4-FFF2-40B4-BE49-F238E27FC236}">
                <a16:creationId xmlns:a16="http://schemas.microsoft.com/office/drawing/2014/main" id="{99E974A1-33A5-4A80-B81E-6A5565ED6C89}"/>
              </a:ext>
            </a:extLst>
          </p:cNvPr>
          <p:cNvSpPr/>
          <p:nvPr/>
        </p:nvSpPr>
        <p:spPr>
          <a:xfrm>
            <a:off x="9540438" y="1849236"/>
            <a:ext cx="1205741" cy="1647494"/>
          </a:xfrm>
          <a:prstGeom prst="rect">
            <a:avLst/>
          </a:prstGeom>
          <a:noFill/>
          <a:ln w="15875" cap="flat" cmpd="sng" algn="ctr">
            <a:solidFill>
              <a:srgbClr val="00B050"/>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Following arrival of goods in the UK, pay your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Duties</a:t>
            </a: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 and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VAT</a:t>
            </a: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 and</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submit </a:t>
            </a:r>
            <a:r>
              <a:rPr kumimoji="0" lang="en-GB" sz="1000" b="1" i="0" u="none" strike="noStrike" kern="0" cap="none" spc="0" normalizeH="0" baseline="0" noProof="0" dirty="0">
                <a:ln>
                  <a:noFill/>
                </a:ln>
                <a:solidFill>
                  <a:prstClr val="black"/>
                </a:solidFill>
                <a:effectLst/>
                <a:uLnTx/>
                <a:uFillTx/>
                <a:latin typeface="Calibri" panose="020F0502020204030204"/>
                <a:ea typeface="+mn-ea"/>
                <a:cs typeface="+mn-cs"/>
              </a:rPr>
              <a:t>customs declaration </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by the end of the working day</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a:noFill/>
                </a:ln>
                <a:solidFill>
                  <a:prstClr val="black"/>
                </a:solidFill>
                <a:effectLst/>
                <a:uLnTx/>
                <a:uFillTx/>
                <a:latin typeface="Calibri" panose="020F0502020204030204"/>
                <a:ea typeface="+mn-ea"/>
                <a:cs typeface="+mn-cs"/>
              </a:rPr>
              <a:t>(CONTROLLED GOODS ONLY)</a:t>
            </a:r>
          </a:p>
        </p:txBody>
      </p:sp>
      <p:cxnSp>
        <p:nvCxnSpPr>
          <p:cNvPr id="58" name="Straight Arrow Connector 57">
            <a:extLst>
              <a:ext uri="{FF2B5EF4-FFF2-40B4-BE49-F238E27FC236}">
                <a16:creationId xmlns:a16="http://schemas.microsoft.com/office/drawing/2014/main" id="{B2A04662-C029-4AB4-AE9A-09808ADBE465}"/>
              </a:ext>
            </a:extLst>
          </p:cNvPr>
          <p:cNvCxnSpPr>
            <a:cxnSpLocks/>
          </p:cNvCxnSpPr>
          <p:nvPr/>
        </p:nvCxnSpPr>
        <p:spPr>
          <a:xfrm>
            <a:off x="10768003" y="2681313"/>
            <a:ext cx="179222" cy="1"/>
          </a:xfrm>
          <a:prstGeom prst="straightConnector1">
            <a:avLst/>
          </a:prstGeom>
          <a:noFill/>
          <a:ln w="12700" cap="flat" cmpd="sng" algn="ctr">
            <a:solidFill>
              <a:srgbClr val="3494BA"/>
            </a:solidFill>
            <a:prstDash val="solid"/>
            <a:tailEnd type="triangle"/>
          </a:ln>
          <a:effectLst/>
        </p:spPr>
      </p:cxnSp>
      <p:cxnSp>
        <p:nvCxnSpPr>
          <p:cNvPr id="59" name="Straight Connector 58">
            <a:extLst>
              <a:ext uri="{FF2B5EF4-FFF2-40B4-BE49-F238E27FC236}">
                <a16:creationId xmlns:a16="http://schemas.microsoft.com/office/drawing/2014/main" id="{8DFBC611-1B24-4500-A5A9-1EBAA9077BDA}"/>
              </a:ext>
            </a:extLst>
          </p:cNvPr>
          <p:cNvCxnSpPr>
            <a:cxnSpLocks/>
            <a:endCxn id="16" idx="0"/>
          </p:cNvCxnSpPr>
          <p:nvPr/>
        </p:nvCxnSpPr>
        <p:spPr>
          <a:xfrm>
            <a:off x="10307944" y="3515270"/>
            <a:ext cx="32" cy="1314802"/>
          </a:xfrm>
          <a:prstGeom prst="line">
            <a:avLst/>
          </a:prstGeom>
          <a:noFill/>
          <a:ln w="12700" cap="flat" cmpd="sng" algn="ctr">
            <a:solidFill>
              <a:srgbClr val="3494BA"/>
            </a:solidFill>
            <a:prstDash val="dash"/>
          </a:ln>
          <a:effectLst/>
        </p:spPr>
      </p:cxnSp>
      <p:cxnSp>
        <p:nvCxnSpPr>
          <p:cNvPr id="60" name="Straight Connector 59">
            <a:extLst>
              <a:ext uri="{FF2B5EF4-FFF2-40B4-BE49-F238E27FC236}">
                <a16:creationId xmlns:a16="http://schemas.microsoft.com/office/drawing/2014/main" id="{4A5E1360-C198-4E38-8851-F7B567409B1D}"/>
              </a:ext>
            </a:extLst>
          </p:cNvPr>
          <p:cNvCxnSpPr>
            <a:cxnSpLocks/>
          </p:cNvCxnSpPr>
          <p:nvPr/>
        </p:nvCxnSpPr>
        <p:spPr>
          <a:xfrm>
            <a:off x="9299300" y="163407"/>
            <a:ext cx="239632" cy="1"/>
          </a:xfrm>
          <a:prstGeom prst="line">
            <a:avLst/>
          </a:prstGeom>
          <a:noFill/>
          <a:ln w="28575" cap="flat" cmpd="sng" algn="ctr">
            <a:solidFill>
              <a:srgbClr val="00B050"/>
            </a:solidFill>
            <a:prstDash val="solid"/>
          </a:ln>
          <a:effectLst/>
        </p:spPr>
      </p:cxnSp>
      <p:sp>
        <p:nvSpPr>
          <p:cNvPr id="61" name="TextBox 60">
            <a:extLst>
              <a:ext uri="{FF2B5EF4-FFF2-40B4-BE49-F238E27FC236}">
                <a16:creationId xmlns:a16="http://schemas.microsoft.com/office/drawing/2014/main" id="{32CFB082-4250-4797-9402-FA71EA1FF866}"/>
              </a:ext>
            </a:extLst>
          </p:cNvPr>
          <p:cNvSpPr txBox="1"/>
          <p:nvPr/>
        </p:nvSpPr>
        <p:spPr>
          <a:xfrm>
            <a:off x="9560938" y="-16141"/>
            <a:ext cx="2510572" cy="526835"/>
          </a:xfrm>
          <a:prstGeom prst="rect">
            <a:avLst/>
          </a:prstGeom>
          <a:noFill/>
        </p:spPr>
        <p:txBody>
          <a:bodyPr wrap="square" rtlCol="0">
            <a:spAutoFit/>
          </a:bodyPr>
          <a:lstStyle/>
          <a:p>
            <a:pPr algn="just" defTabSz="457200">
              <a:lnSpc>
                <a:spcPct val="150000"/>
              </a:lnSpc>
            </a:pPr>
            <a:r>
              <a:rPr lang="en-GB" sz="1000" dirty="0">
                <a:solidFill>
                  <a:prstClr val="black"/>
                </a:solidFill>
                <a:latin typeface="Calibri" panose="020F0502020204030204"/>
              </a:rPr>
              <a:t>Process applies only to CONTROLLED GOODS</a:t>
            </a:r>
          </a:p>
          <a:p>
            <a:pPr algn="just" defTabSz="457200">
              <a:lnSpc>
                <a:spcPct val="150000"/>
              </a:lnSpc>
            </a:pPr>
            <a:r>
              <a:rPr lang="en-GB" sz="1000" dirty="0">
                <a:solidFill>
                  <a:prstClr val="black"/>
                </a:solidFill>
                <a:latin typeface="Calibri" panose="020F0502020204030204"/>
              </a:rPr>
              <a:t>Process applies only to STANDARD GOODS</a:t>
            </a:r>
          </a:p>
        </p:txBody>
      </p:sp>
      <p:cxnSp>
        <p:nvCxnSpPr>
          <p:cNvPr id="62" name="Straight Connector 61">
            <a:extLst>
              <a:ext uri="{FF2B5EF4-FFF2-40B4-BE49-F238E27FC236}">
                <a16:creationId xmlns:a16="http://schemas.microsoft.com/office/drawing/2014/main" id="{66007813-A817-4D6C-B32E-1CC25D356371}"/>
              </a:ext>
            </a:extLst>
          </p:cNvPr>
          <p:cNvCxnSpPr>
            <a:cxnSpLocks/>
          </p:cNvCxnSpPr>
          <p:nvPr/>
        </p:nvCxnSpPr>
        <p:spPr>
          <a:xfrm>
            <a:off x="9301609" y="379919"/>
            <a:ext cx="239632" cy="1"/>
          </a:xfrm>
          <a:prstGeom prst="line">
            <a:avLst/>
          </a:prstGeom>
          <a:noFill/>
          <a:ln w="28575" cap="flat" cmpd="sng" algn="ctr">
            <a:solidFill>
              <a:srgbClr val="D499EB"/>
            </a:solidFill>
            <a:prstDash val="solid"/>
          </a:ln>
          <a:effectLst/>
        </p:spPr>
      </p:cxnSp>
    </p:spTree>
    <p:extLst>
      <p:ext uri="{BB962C8B-B14F-4D97-AF65-F5344CB8AC3E}">
        <p14:creationId xmlns:p14="http://schemas.microsoft.com/office/powerpoint/2010/main" val="1975338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1AC3-D0CC-4361-8759-C14B68B02DFE}"/>
              </a:ext>
            </a:extLst>
          </p:cNvPr>
          <p:cNvSpPr>
            <a:spLocks noGrp="1"/>
          </p:cNvSpPr>
          <p:nvPr>
            <p:ph type="title"/>
          </p:nvPr>
        </p:nvSpPr>
        <p:spPr>
          <a:xfrm>
            <a:off x="545459" y="1115266"/>
            <a:ext cx="11145600" cy="489600"/>
          </a:xfrm>
        </p:spPr>
        <p:txBody>
          <a:bodyPr/>
          <a:lstStyle/>
          <a:p>
            <a:r>
              <a:rPr lang="en-GB" dirty="0"/>
              <a:t>What traders need to do to export goods from GB into the EU </a:t>
            </a:r>
          </a:p>
        </p:txBody>
      </p:sp>
      <p:sp>
        <p:nvSpPr>
          <p:cNvPr id="5" name="Footer Placeholder 4">
            <a:extLst>
              <a:ext uri="{FF2B5EF4-FFF2-40B4-BE49-F238E27FC236}">
                <a16:creationId xmlns:a16="http://schemas.microsoft.com/office/drawing/2014/main" id="{8528F8D1-6D9D-453C-9573-844B14FE9D5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white"/>
                </a:solidFill>
                <a:effectLst/>
                <a:uLnTx/>
                <a:uFillTx/>
                <a:latin typeface="Arial"/>
                <a:ea typeface="+mn-ea"/>
                <a:cs typeface="+mn-cs"/>
              </a:rPr>
              <a:t>HM Government | Trader Readiness | August 2020</a:t>
            </a:r>
          </a:p>
        </p:txBody>
      </p:sp>
      <p:sp>
        <p:nvSpPr>
          <p:cNvPr id="6" name="Slide Number Placeholder 5">
            <a:extLst>
              <a:ext uri="{FF2B5EF4-FFF2-40B4-BE49-F238E27FC236}">
                <a16:creationId xmlns:a16="http://schemas.microsoft.com/office/drawing/2014/main" id="{C580DB88-DCA6-4D19-9BEC-836A8F69397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36580A-33A4-4F93-A02B-C613D65C79F7}" type="slidenum">
              <a:rPr kumimoji="0" lang="en-GB" sz="100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000" b="0" i="0" u="none" strike="noStrike" kern="1200" cap="none" spc="0" normalizeH="0" baseline="0" noProof="0">
              <a:ln>
                <a:noFill/>
              </a:ln>
              <a:solidFill>
                <a:prstClr val="white"/>
              </a:solidFill>
              <a:effectLst/>
              <a:uLnTx/>
              <a:uFillTx/>
              <a:latin typeface="Arial"/>
              <a:ea typeface="+mn-ea"/>
              <a:cs typeface="+mn-cs"/>
            </a:endParaRPr>
          </a:p>
        </p:txBody>
      </p:sp>
      <p:sp>
        <p:nvSpPr>
          <p:cNvPr id="7" name="TextBox 6">
            <a:extLst>
              <a:ext uri="{FF2B5EF4-FFF2-40B4-BE49-F238E27FC236}">
                <a16:creationId xmlns:a16="http://schemas.microsoft.com/office/drawing/2014/main" id="{41086EAF-B566-4BF0-8F7B-DA0D79A2FC7F}"/>
              </a:ext>
            </a:extLst>
          </p:cNvPr>
          <p:cNvSpPr txBox="1"/>
          <p:nvPr/>
        </p:nvSpPr>
        <p:spPr>
          <a:xfrm>
            <a:off x="545459" y="1677276"/>
            <a:ext cx="11145600" cy="621880"/>
          </a:xfrm>
          <a:prstGeom prst="round2DiagRect">
            <a:avLst/>
          </a:prstGeom>
          <a:solidFill>
            <a:schemeClr val="accent1"/>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defPPr>
              <a:defRPr lang="en-US"/>
            </a:defPPr>
            <a:lvl1pPr>
              <a:defRPr sz="1700" b="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sz="1600" dirty="0"/>
              <a:t>UK exporters also need to be aware of certain steps they will need to take to </a:t>
            </a:r>
            <a:r>
              <a:rPr lang="en-GB" sz="1600" dirty="0">
                <a:hlinkClick r:id="rId2"/>
              </a:rPr>
              <a:t>export</a:t>
            </a:r>
            <a:r>
              <a:rPr lang="en-GB" sz="1600" dirty="0"/>
              <a:t> goods out of Great Britain into the EU. All goods will be subject to border controls from 1 January 2021.</a:t>
            </a:r>
          </a:p>
        </p:txBody>
      </p:sp>
      <p:sp>
        <p:nvSpPr>
          <p:cNvPr id="8" name="Rectangle: Rounded Corners 7">
            <a:extLst>
              <a:ext uri="{FF2B5EF4-FFF2-40B4-BE49-F238E27FC236}">
                <a16:creationId xmlns:a16="http://schemas.microsoft.com/office/drawing/2014/main" id="{33D32F7A-69E3-44CA-85AC-38EF693A9932}"/>
              </a:ext>
            </a:extLst>
          </p:cNvPr>
          <p:cNvSpPr/>
          <p:nvPr/>
        </p:nvSpPr>
        <p:spPr>
          <a:xfrm>
            <a:off x="545459" y="2371567"/>
            <a:ext cx="5416802" cy="2628000"/>
          </a:xfrm>
          <a:prstGeom prst="roundRect">
            <a:avLst>
              <a:gd name="adj" fmla="val 8383"/>
            </a:avLst>
          </a:prstGeom>
          <a:ln cmpd="tri">
            <a:solidFill>
              <a:schemeClr val="accent2">
                <a:lumMod val="50000"/>
              </a:schemeClr>
            </a:solidFill>
          </a:ln>
        </p:spPr>
        <p:txBody>
          <a:bodyPr wrap="square">
            <a:spAutoFit/>
          </a:bodyPr>
          <a:lstStyle/>
          <a:p>
            <a:pPr algn="ctr"/>
            <a:r>
              <a:rPr lang="en-GB" sz="1600" dirty="0"/>
              <a:t>To </a:t>
            </a:r>
            <a:r>
              <a:rPr lang="en-GB" sz="1600" b="1" u="sng" dirty="0"/>
              <a:t>prepare</a:t>
            </a:r>
            <a:r>
              <a:rPr lang="en-GB" sz="1600" u="sng" dirty="0"/>
              <a:t> </a:t>
            </a:r>
            <a:r>
              <a:rPr lang="en-GB" sz="1600" b="1" u="sng" dirty="0"/>
              <a:t>now</a:t>
            </a:r>
            <a:r>
              <a:rPr lang="en-GB" sz="1600" dirty="0"/>
              <a:t>, traders will need to:</a:t>
            </a:r>
          </a:p>
          <a:p>
            <a:endParaRPr lang="en-GB" sz="600" b="1" dirty="0"/>
          </a:p>
          <a:p>
            <a:pPr marL="171450" indent="-171450">
              <a:buFont typeface="Wingdings" panose="05000000000000000000" pitchFamily="2" charset="2"/>
              <a:buChar char="Ø"/>
            </a:pPr>
            <a:r>
              <a:rPr lang="en-GB" sz="1400" dirty="0"/>
              <a:t>Ensure they have a </a:t>
            </a:r>
            <a:r>
              <a:rPr lang="en-GB" sz="1400" b="1" dirty="0">
                <a:hlinkClick r:id="rId3"/>
              </a:rPr>
              <a:t>GB EORI number</a:t>
            </a:r>
            <a:r>
              <a:rPr lang="en-GB" sz="1400" dirty="0"/>
              <a:t>.</a:t>
            </a:r>
          </a:p>
          <a:p>
            <a:pPr marL="171450" indent="-171450">
              <a:buFont typeface="Wingdings" panose="05000000000000000000" pitchFamily="2" charset="2"/>
              <a:buChar char="Ø"/>
            </a:pPr>
            <a:endParaRPr lang="en-GB" sz="600" dirty="0"/>
          </a:p>
          <a:p>
            <a:pPr marL="171450" indent="-171450">
              <a:buFont typeface="Wingdings" panose="05000000000000000000" pitchFamily="2" charset="2"/>
              <a:buChar char="Ø"/>
            </a:pPr>
            <a:r>
              <a:rPr lang="en-GB" sz="1400" dirty="0"/>
              <a:t>Ensure they can </a:t>
            </a:r>
            <a:r>
              <a:rPr lang="en-GB" sz="1400" b="1" dirty="0"/>
              <a:t>access HMRC systems </a:t>
            </a:r>
            <a:r>
              <a:rPr lang="en-GB" sz="1400" dirty="0"/>
              <a:t>to submit exit summary declarations, or have a customs intermediary to handle this on their behalf.</a:t>
            </a:r>
          </a:p>
          <a:p>
            <a:pPr marL="171450" indent="-171450">
              <a:buFont typeface="Wingdings" panose="05000000000000000000" pitchFamily="2" charset="2"/>
              <a:buChar char="Ø"/>
            </a:pPr>
            <a:endParaRPr lang="en-GB" sz="600" dirty="0"/>
          </a:p>
          <a:p>
            <a:pPr marL="171450" indent="-171450">
              <a:buFont typeface="Wingdings" panose="05000000000000000000" pitchFamily="2" charset="2"/>
              <a:buChar char="Ø"/>
            </a:pPr>
            <a:r>
              <a:rPr lang="en-GB" sz="1400" dirty="0"/>
              <a:t>Traders can also use the </a:t>
            </a:r>
            <a:r>
              <a:rPr lang="en-GB" sz="1400" b="1" dirty="0">
                <a:hlinkClick r:id="rId4"/>
              </a:rPr>
              <a:t>‘Check duties and customs procedures for exporting goods’</a:t>
            </a:r>
            <a:r>
              <a:rPr lang="en-GB" sz="1400" dirty="0"/>
              <a:t> tool to help them prepare.</a:t>
            </a:r>
          </a:p>
          <a:p>
            <a:pPr marL="171450" indent="-171450">
              <a:buFont typeface="Wingdings" panose="05000000000000000000" pitchFamily="2" charset="2"/>
              <a:buChar char="Ø"/>
            </a:pPr>
            <a:endParaRPr lang="en-GB" sz="600" dirty="0"/>
          </a:p>
          <a:p>
            <a:pPr marL="171450" indent="-171450">
              <a:buFont typeface="Wingdings" panose="05000000000000000000" pitchFamily="2" charset="2"/>
              <a:buChar char="Ø"/>
            </a:pPr>
            <a:r>
              <a:rPr lang="en-GB" sz="1400" dirty="0"/>
              <a:t>Use the </a:t>
            </a:r>
            <a:r>
              <a:rPr lang="en-GB" sz="1400" b="1" dirty="0">
                <a:hlinkClick r:id="rId5"/>
              </a:rPr>
              <a:t>‘trade tariff tool’</a:t>
            </a:r>
            <a:r>
              <a:rPr lang="en-GB" sz="1400" dirty="0"/>
              <a:t> to find out the </a:t>
            </a:r>
            <a:r>
              <a:rPr lang="en-GB" sz="1400" b="1" dirty="0"/>
              <a:t>commodity code </a:t>
            </a:r>
            <a:r>
              <a:rPr lang="en-GB" sz="1400" dirty="0"/>
              <a:t>and whether a </a:t>
            </a:r>
            <a:r>
              <a:rPr lang="en-GB" sz="1400" b="1" dirty="0"/>
              <a:t>licence</a:t>
            </a:r>
            <a:r>
              <a:rPr lang="en-GB" sz="1400" dirty="0"/>
              <a:t> is needed to move the goods.</a:t>
            </a:r>
          </a:p>
        </p:txBody>
      </p:sp>
      <p:sp>
        <p:nvSpPr>
          <p:cNvPr id="9" name="Rectangle: Rounded Corners 8">
            <a:extLst>
              <a:ext uri="{FF2B5EF4-FFF2-40B4-BE49-F238E27FC236}">
                <a16:creationId xmlns:a16="http://schemas.microsoft.com/office/drawing/2014/main" id="{B386B000-D870-4D1F-8F50-3F4D40BBC0CE}"/>
              </a:ext>
            </a:extLst>
          </p:cNvPr>
          <p:cNvSpPr/>
          <p:nvPr/>
        </p:nvSpPr>
        <p:spPr>
          <a:xfrm>
            <a:off x="6083978" y="2371566"/>
            <a:ext cx="5607081" cy="2628000"/>
          </a:xfrm>
          <a:prstGeom prst="roundRect">
            <a:avLst>
              <a:gd name="adj" fmla="val 5951"/>
            </a:avLst>
          </a:prstGeom>
          <a:ln>
            <a:solidFill>
              <a:srgbClr val="017965"/>
            </a:solidFill>
          </a:ln>
        </p:spPr>
        <p:txBody>
          <a:bodyPr wrap="square" bIns="0">
            <a:spAutoFit/>
          </a:bodyPr>
          <a:lstStyle/>
          <a:p>
            <a:pPr algn="ctr"/>
            <a:r>
              <a:rPr lang="en-GB" sz="1600" dirty="0"/>
              <a:t>From </a:t>
            </a:r>
            <a:r>
              <a:rPr lang="en-GB" sz="1600" b="1" u="sng" dirty="0"/>
              <a:t>1 January 2021</a:t>
            </a:r>
            <a:r>
              <a:rPr lang="en-GB" sz="1600" dirty="0"/>
              <a:t>, traders will need to:</a:t>
            </a:r>
          </a:p>
          <a:p>
            <a:endParaRPr lang="en-GB" sz="600" dirty="0"/>
          </a:p>
          <a:p>
            <a:endParaRPr lang="en-GB" sz="600" dirty="0"/>
          </a:p>
          <a:p>
            <a:pPr marL="171450" indent="-171450">
              <a:buFont typeface="Wingdings" panose="05000000000000000000" pitchFamily="2" charset="2"/>
              <a:buChar char="Ø"/>
            </a:pPr>
            <a:r>
              <a:rPr lang="en-GB" sz="1400" dirty="0"/>
              <a:t>Complete a </a:t>
            </a:r>
            <a:r>
              <a:rPr lang="en-GB" sz="1400" b="1" dirty="0">
                <a:hlinkClick r:id="rId6"/>
              </a:rPr>
              <a:t>UK customs export declaration</a:t>
            </a:r>
            <a:r>
              <a:rPr lang="en-GB" sz="1400" dirty="0"/>
              <a:t>.</a:t>
            </a:r>
            <a:endParaRPr lang="en-GB" sz="1400" b="1" dirty="0"/>
          </a:p>
          <a:p>
            <a:pPr marL="171450" indent="-171450">
              <a:buFont typeface="Wingdings" panose="05000000000000000000" pitchFamily="2" charset="2"/>
              <a:buChar char="Ø"/>
            </a:pPr>
            <a:endParaRPr lang="en-GB" sz="600" b="1" dirty="0"/>
          </a:p>
          <a:p>
            <a:pPr marL="171450" indent="-171450">
              <a:buFont typeface="Wingdings" panose="05000000000000000000" pitchFamily="2" charset="2"/>
              <a:buChar char="Ø"/>
            </a:pPr>
            <a:r>
              <a:rPr lang="en-GB" sz="1400" dirty="0"/>
              <a:t>Complete an </a:t>
            </a:r>
            <a:r>
              <a:rPr lang="en-GB" sz="1400" b="1" dirty="0"/>
              <a:t>EU customs declaration</a:t>
            </a:r>
            <a:r>
              <a:rPr lang="en-GB" sz="1400" dirty="0"/>
              <a:t> (more information to be provided in due course).</a:t>
            </a:r>
          </a:p>
          <a:p>
            <a:pPr marL="171450" indent="-171450">
              <a:buFont typeface="Wingdings" panose="05000000000000000000" pitchFamily="2" charset="2"/>
              <a:buChar char="Ø"/>
            </a:pPr>
            <a:endParaRPr lang="en-GB" sz="600" dirty="0"/>
          </a:p>
          <a:p>
            <a:pPr marL="171450" indent="-171450">
              <a:buFont typeface="Wingdings" panose="05000000000000000000" pitchFamily="2" charset="2"/>
              <a:buChar char="Ø"/>
            </a:pPr>
            <a:r>
              <a:rPr lang="en-GB" sz="1400" dirty="0"/>
              <a:t>Submit a </a:t>
            </a:r>
            <a:r>
              <a:rPr lang="en-GB" sz="1400" b="1" dirty="0"/>
              <a:t>Safety and Security declaration</a:t>
            </a:r>
            <a:r>
              <a:rPr lang="en-GB" sz="1400" dirty="0"/>
              <a:t>. How far in advance this information must be submitted before the goods leave GB depends on the mode which they are being transported.</a:t>
            </a:r>
          </a:p>
          <a:p>
            <a:pPr marL="171450" indent="-171450">
              <a:buFont typeface="Wingdings" panose="05000000000000000000" pitchFamily="2" charset="2"/>
              <a:buChar char="Ø"/>
            </a:pPr>
            <a:endParaRPr lang="en-GB" sz="1400" dirty="0"/>
          </a:p>
          <a:p>
            <a:r>
              <a:rPr lang="en-GB" sz="1200" i="1" dirty="0"/>
              <a:t>A list of export facilitations is published in section 4.1.5 in the Border Operating Model </a:t>
            </a:r>
            <a:r>
              <a:rPr lang="en-GB" sz="1200" i="1" dirty="0">
                <a:hlinkClick r:id="rId7"/>
              </a:rPr>
              <a:t>here</a:t>
            </a:r>
            <a:r>
              <a:rPr lang="en-GB" sz="1200" i="1" dirty="0"/>
              <a:t>.</a:t>
            </a:r>
            <a:endParaRPr lang="en-GB" sz="1100" i="1" dirty="0"/>
          </a:p>
        </p:txBody>
      </p:sp>
      <p:sp>
        <p:nvSpPr>
          <p:cNvPr id="10" name="TextBox 9">
            <a:extLst>
              <a:ext uri="{FF2B5EF4-FFF2-40B4-BE49-F238E27FC236}">
                <a16:creationId xmlns:a16="http://schemas.microsoft.com/office/drawing/2014/main" id="{C7AA5F61-BEF2-49A7-B7DC-91C4B2F38724}"/>
              </a:ext>
            </a:extLst>
          </p:cNvPr>
          <p:cNvSpPr txBox="1"/>
          <p:nvPr/>
        </p:nvSpPr>
        <p:spPr>
          <a:xfrm>
            <a:off x="545459" y="5101843"/>
            <a:ext cx="11145600" cy="954107"/>
          </a:xfrm>
          <a:prstGeom prst="rect">
            <a:avLst/>
          </a:prstGeom>
          <a:solidFill>
            <a:schemeClr val="accent2"/>
          </a:solidFill>
          <a:ln w="28575">
            <a:solidFill>
              <a:srgbClr val="017965"/>
            </a:solidFill>
          </a:ln>
        </p:spPr>
        <p:txBody>
          <a:bodyPr wrap="square" rtlCol="0">
            <a:spAutoFit/>
          </a:bodyPr>
          <a:lstStyle/>
          <a:p>
            <a:r>
              <a:rPr lang="en-GB" sz="1400" b="1" dirty="0">
                <a:solidFill>
                  <a:schemeClr val="bg1"/>
                </a:solidFill>
              </a:rPr>
              <a:t>Smart Freight Service (SFS)</a:t>
            </a:r>
          </a:p>
          <a:p>
            <a:endParaRPr lang="en-GB" sz="600" b="1" dirty="0">
              <a:solidFill>
                <a:schemeClr val="bg1"/>
              </a:solidFill>
            </a:endParaRPr>
          </a:p>
          <a:p>
            <a:pPr marL="285750" indent="-285750">
              <a:buFont typeface="Wingdings" panose="05000000000000000000" pitchFamily="2" charset="2"/>
              <a:buChar char="Ø"/>
            </a:pPr>
            <a:r>
              <a:rPr lang="en-GB" sz="1200" dirty="0">
                <a:solidFill>
                  <a:schemeClr val="bg1"/>
                </a:solidFill>
              </a:rPr>
              <a:t>SFS will support ‘roll on-roll off’ (</a:t>
            </a:r>
            <a:r>
              <a:rPr lang="en-GB" sz="1200" dirty="0" err="1">
                <a:solidFill>
                  <a:schemeClr val="bg1"/>
                </a:solidFill>
              </a:rPr>
              <a:t>RoRo</a:t>
            </a:r>
            <a:r>
              <a:rPr lang="en-GB" sz="1200" dirty="0">
                <a:solidFill>
                  <a:schemeClr val="bg1"/>
                </a:solidFill>
              </a:rPr>
              <a:t>) freight travelling from GB to the EU, to help reduce disruption and traffic congestion at GB ports.</a:t>
            </a:r>
            <a:endParaRPr lang="en-GB" sz="600" dirty="0">
              <a:solidFill>
                <a:schemeClr val="bg1"/>
              </a:solidFill>
            </a:endParaRPr>
          </a:p>
          <a:p>
            <a:pPr marL="285750" indent="-285750">
              <a:buFont typeface="Wingdings" panose="05000000000000000000" pitchFamily="2" charset="2"/>
              <a:buChar char="Ø"/>
            </a:pPr>
            <a:r>
              <a:rPr lang="en-GB" sz="1200" dirty="0">
                <a:solidFill>
                  <a:schemeClr val="bg1"/>
                </a:solidFill>
              </a:rPr>
              <a:t>Haulier and consignment details to be submitted via a web-based portal to confirm the HGV is carrying the correct documentation. </a:t>
            </a:r>
            <a:endParaRPr lang="en-GB" sz="600" dirty="0">
              <a:solidFill>
                <a:schemeClr val="bg1"/>
              </a:solidFill>
            </a:endParaRPr>
          </a:p>
          <a:p>
            <a:pPr marL="285750" indent="-285750">
              <a:buFont typeface="Wingdings" panose="05000000000000000000" pitchFamily="2" charset="2"/>
              <a:buChar char="Ø"/>
            </a:pPr>
            <a:r>
              <a:rPr lang="en-GB" sz="1200" dirty="0">
                <a:solidFill>
                  <a:schemeClr val="bg1"/>
                </a:solidFill>
              </a:rPr>
              <a:t>Once an HGV is confirmed to have the correct documentation it will be deemed to be ‘border ready’, and can proceed to the port.</a:t>
            </a:r>
          </a:p>
        </p:txBody>
      </p:sp>
    </p:spTree>
    <p:extLst>
      <p:ext uri="{BB962C8B-B14F-4D97-AF65-F5344CB8AC3E}">
        <p14:creationId xmlns:p14="http://schemas.microsoft.com/office/powerpoint/2010/main" val="1690246950"/>
      </p:ext>
    </p:extLst>
  </p:cSld>
  <p:clrMapOvr>
    <a:masterClrMapping/>
  </p:clrMapOvr>
</p:sld>
</file>

<file path=ppt/theme/theme1.xml><?xml version="1.0" encoding="utf-8"?>
<a:theme xmlns:a="http://schemas.openxmlformats.org/drawingml/2006/main" name="Office Theme">
  <a:themeElements>
    <a:clrScheme name="HMG">
      <a:dk1>
        <a:sysClr val="windowText" lastClr="000000"/>
      </a:dk1>
      <a:lt1>
        <a:sysClr val="window" lastClr="FFFFFF"/>
      </a:lt1>
      <a:dk2>
        <a:srgbClr val="000000"/>
      </a:dk2>
      <a:lt2>
        <a:srgbClr val="FFFFFF"/>
      </a:lt2>
      <a:accent1>
        <a:srgbClr val="24135F"/>
      </a:accent1>
      <a:accent2>
        <a:srgbClr val="407EC9"/>
      </a:accent2>
      <a:accent3>
        <a:srgbClr val="AB2328"/>
      </a:accent3>
      <a:accent4>
        <a:srgbClr val="EAAA00"/>
      </a:accent4>
      <a:accent5>
        <a:srgbClr val="833177"/>
      </a:accent5>
      <a:accent6>
        <a:srgbClr val="00B140"/>
      </a:accent6>
      <a:hlink>
        <a:srgbClr val="407EC9"/>
      </a:hlink>
      <a:folHlink>
        <a:srgbClr val="833177"/>
      </a:folHlink>
    </a:clrScheme>
    <a:fontScheme name="HM Governme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MG_Trader Readiness for medical suppliers_Aug20.potx" id="{5C71A5CE-A741-4259-8C51-345E090CA530}" vid="{D14E426D-1804-49E6-A9EC-093BB76ECCA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FEC43F9F06E9741B36B44DE2A92A03B" ma:contentTypeVersion="8" ma:contentTypeDescription="Create a new document." ma:contentTypeScope="" ma:versionID="8fa362fbd67f99cad64e39dc0cce5619">
  <xsd:schema xmlns:xsd="http://www.w3.org/2001/XMLSchema" xmlns:xs="http://www.w3.org/2001/XMLSchema" xmlns:p="http://schemas.microsoft.com/office/2006/metadata/properties" xmlns:ns3="192c1817-3276-4cc0-8a3f-965b254ea566" xmlns:ns4="05dbd12e-e950-4a47-9f35-ac2dc3c3de6a" targetNamespace="http://schemas.microsoft.com/office/2006/metadata/properties" ma:root="true" ma:fieldsID="22599a2d1d986328bd333c8e659f2942" ns3:_="" ns4:_="">
    <xsd:import namespace="192c1817-3276-4cc0-8a3f-965b254ea566"/>
    <xsd:import namespace="05dbd12e-e950-4a47-9f35-ac2dc3c3de6a"/>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2c1817-3276-4cc0-8a3f-965b254ea56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5dbd12e-e950-4a47-9f35-ac2dc3c3de6a"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C4C2AD8-2D95-41D2-83F7-7B07916E1328}">
  <ds:schemaRefs>
    <ds:schemaRef ds:uri="http://schemas.microsoft.com/office/2006/documentManagement/types"/>
    <ds:schemaRef ds:uri="http://schemas.openxmlformats.org/package/2006/metadata/core-properties"/>
    <ds:schemaRef ds:uri="05dbd12e-e950-4a47-9f35-ac2dc3c3de6a"/>
    <ds:schemaRef ds:uri="http://purl.org/dc/dcmitype/"/>
    <ds:schemaRef ds:uri="http://schemas.microsoft.com/office/infopath/2007/PartnerControls"/>
    <ds:schemaRef ds:uri="192c1817-3276-4cc0-8a3f-965b254ea566"/>
    <ds:schemaRef ds:uri="http://purl.org/dc/elements/1.1/"/>
    <ds:schemaRef ds:uri="http://schemas.microsoft.com/office/2006/metadata/properties"/>
    <ds:schemaRef ds:uri="http://www.w3.org/XML/1998/namespace"/>
    <ds:schemaRef ds:uri="http://purl.org/dc/terms/"/>
  </ds:schemaRefs>
</ds:datastoreItem>
</file>

<file path=customXml/itemProps2.xml><?xml version="1.0" encoding="utf-8"?>
<ds:datastoreItem xmlns:ds="http://schemas.openxmlformats.org/officeDocument/2006/customXml" ds:itemID="{EBD58908-CA81-43BF-A620-35BB35F4231D}">
  <ds:schemaRefs>
    <ds:schemaRef ds:uri="http://schemas.microsoft.com/sharepoint/v3/contenttype/forms"/>
  </ds:schemaRefs>
</ds:datastoreItem>
</file>

<file path=customXml/itemProps3.xml><?xml version="1.0" encoding="utf-8"?>
<ds:datastoreItem xmlns:ds="http://schemas.openxmlformats.org/officeDocument/2006/customXml" ds:itemID="{61C8C569-76D8-49F0-8050-F75239B329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2c1817-3276-4cc0-8a3f-965b254ea566"/>
    <ds:schemaRef ds:uri="05dbd12e-e950-4a47-9f35-ac2dc3c3de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1169</TotalTime>
  <Words>2987</Words>
  <Application>Microsoft Office PowerPoint</Application>
  <PresentationFormat>Widescreen</PresentationFormat>
  <Paragraphs>269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Courier New</vt:lpstr>
      <vt:lpstr>Wingdings</vt:lpstr>
      <vt:lpstr>Office Theme</vt:lpstr>
      <vt:lpstr>Trader readiness</vt:lpstr>
      <vt:lpstr>PowerPoint Presentation</vt:lpstr>
      <vt:lpstr>What is trader readiness?</vt:lpstr>
      <vt:lpstr>What traders must do to prepare to import goods – priority actions</vt:lpstr>
      <vt:lpstr>Pre-lodgement of customs declarations</vt:lpstr>
      <vt:lpstr>What traders should do to prepare – further actions</vt:lpstr>
      <vt:lpstr>Importing goods with specific customs and regulatory requirements</vt:lpstr>
      <vt:lpstr>The process for importing goods</vt:lpstr>
      <vt:lpstr>What traders need to do to export goods from GB into the EU </vt:lpstr>
      <vt:lpstr>Exporting goods with specific customs and regulatory requirements</vt:lpstr>
      <vt:lpstr>EU requirements for import into the EU and export to the UK</vt:lpstr>
    </vt:vector>
  </TitlesOfParts>
  <Manager>HM Government</Manager>
  <Company>HM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subject>[Subtitle or description]</dc:subject>
  <dc:creator>HM Government</dc:creator>
  <cp:keywords>[key words separated by commas]</cp:keywords>
  <cp:lastModifiedBy>Wheelhouse, Samantha</cp:lastModifiedBy>
  <cp:revision>33</cp:revision>
  <dcterms:created xsi:type="dcterms:W3CDTF">2019-05-21T09:07:38Z</dcterms:created>
  <dcterms:modified xsi:type="dcterms:W3CDTF">2020-12-21T16:09:56Z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0x010100DFEC43F9F06E9741B36B44DE2A92A03B</vt:lpwstr>
  </property>
</Properties>
</file>