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378" r:id="rId5"/>
    <p:sldId id="389" r:id="rId6"/>
    <p:sldId id="390" r:id="rId7"/>
    <p:sldId id="391" r:id="rId8"/>
    <p:sldId id="397" r:id="rId9"/>
    <p:sldId id="398" r:id="rId10"/>
    <p:sldId id="393" r:id="rId11"/>
    <p:sldId id="401" r:id="rId12"/>
    <p:sldId id="399" r:id="rId13"/>
    <p:sldId id="400"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7EC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63" d="100"/>
          <a:sy n="63" d="100"/>
        </p:scale>
        <p:origin x="780"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1">
    <p:spTree>
      <p:nvGrpSpPr>
        <p:cNvPr id="1" name=""/>
        <p:cNvGrpSpPr/>
        <p:nvPr/>
      </p:nvGrpSpPr>
      <p:grpSpPr>
        <a:xfrm>
          <a:off x="0" y="0"/>
          <a:ext cx="0" cy="0"/>
          <a:chOff x="0" y="0"/>
          <a:chExt cx="0" cy="0"/>
        </a:xfrm>
      </p:grpSpPr>
      <p:pic>
        <p:nvPicPr>
          <p:cNvPr id="12" name="Picture 11" descr="HM Government">
            <a:extLst>
              <a:ext uri="{FF2B5EF4-FFF2-40B4-BE49-F238E27FC236}">
                <a16:creationId xmlns:a16="http://schemas.microsoft.com/office/drawing/2014/main" id="{B7D45668-E2A4-4B57-95E4-BCD39CC50C2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7C065F7C-DCF9-48F7-BF2B-92AC1F2037B8}"/>
              </a:ext>
            </a:extLst>
          </p:cNvPr>
          <p:cNvSpPr>
            <a:spLocks noGrp="1"/>
          </p:cNvSpPr>
          <p:nvPr>
            <p:ph type="ctrTitle"/>
          </p:nvPr>
        </p:nvSpPr>
        <p:spPr>
          <a:xfrm>
            <a:off x="716096" y="1828799"/>
            <a:ext cx="10756800" cy="3114989"/>
          </a:xfrm>
        </p:spPr>
        <p:txBody>
          <a:bodyPr anchor="t" anchorCtr="0">
            <a:normAutofit/>
          </a:bodyPr>
          <a:lstStyle>
            <a:lvl1pPr algn="l">
              <a:defRPr sz="4500">
                <a:solidFill>
                  <a:schemeClr val="bg1"/>
                </a:solid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EFDF3E98-1C53-435D-A246-4E3DF909DF4E}"/>
              </a:ext>
            </a:extLst>
          </p:cNvPr>
          <p:cNvSpPr>
            <a:spLocks noGrp="1"/>
          </p:cNvSpPr>
          <p:nvPr>
            <p:ph type="subTitle" idx="1"/>
          </p:nvPr>
        </p:nvSpPr>
        <p:spPr>
          <a:xfrm>
            <a:off x="716096" y="5624111"/>
            <a:ext cx="10756800" cy="1019880"/>
          </a:xfrm>
        </p:spPr>
        <p:txBody>
          <a:bodyPr>
            <a:normAutofit/>
          </a:bodyPr>
          <a:lstStyle>
            <a:lvl1pPr marL="0" indent="0" algn="l">
              <a:buNone/>
              <a:defRPr sz="18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Tree>
    <p:extLst>
      <p:ext uri="{BB962C8B-B14F-4D97-AF65-F5344CB8AC3E}">
        <p14:creationId xmlns:p14="http://schemas.microsoft.com/office/powerpoint/2010/main" val="496111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2">
    <p:spTree>
      <p:nvGrpSpPr>
        <p:cNvPr id="1" name=""/>
        <p:cNvGrpSpPr/>
        <p:nvPr/>
      </p:nvGrpSpPr>
      <p:grpSpPr>
        <a:xfrm>
          <a:off x="0" y="0"/>
          <a:ext cx="0" cy="0"/>
          <a:chOff x="0" y="0"/>
          <a:chExt cx="0" cy="0"/>
        </a:xfrm>
      </p:grpSpPr>
      <p:pic>
        <p:nvPicPr>
          <p:cNvPr id="7" name="Picture 6" descr="HM Government">
            <a:extLst>
              <a:ext uri="{FF2B5EF4-FFF2-40B4-BE49-F238E27FC236}">
                <a16:creationId xmlns:a16="http://schemas.microsoft.com/office/drawing/2014/main" id="{3B8D70E1-AB30-4216-8149-ADE0BD1EF60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7C065F7C-DCF9-48F7-BF2B-92AC1F2037B8}"/>
              </a:ext>
            </a:extLst>
          </p:cNvPr>
          <p:cNvSpPr>
            <a:spLocks noGrp="1"/>
          </p:cNvSpPr>
          <p:nvPr>
            <p:ph type="ctrTitle"/>
          </p:nvPr>
        </p:nvSpPr>
        <p:spPr>
          <a:xfrm>
            <a:off x="716096" y="1828800"/>
            <a:ext cx="10756800" cy="1235414"/>
          </a:xfrm>
        </p:spPr>
        <p:txBody>
          <a:bodyPr anchor="t" anchorCtr="0">
            <a:normAutofit/>
          </a:bodyPr>
          <a:lstStyle>
            <a:lvl1pPr algn="l">
              <a:defRPr sz="4500">
                <a:solidFill>
                  <a:schemeClr val="accent1"/>
                </a:solid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EFDF3E98-1C53-435D-A246-4E3DF909DF4E}"/>
              </a:ext>
            </a:extLst>
          </p:cNvPr>
          <p:cNvSpPr>
            <a:spLocks noGrp="1"/>
          </p:cNvSpPr>
          <p:nvPr>
            <p:ph type="subTitle" idx="1"/>
          </p:nvPr>
        </p:nvSpPr>
        <p:spPr>
          <a:xfrm>
            <a:off x="716096" y="5624111"/>
            <a:ext cx="4410381" cy="621046"/>
          </a:xfrm>
        </p:spPr>
        <p:txBody>
          <a:bodyPr>
            <a:normAutofit/>
          </a:bodyPr>
          <a:lstStyle>
            <a:lvl1pPr marL="0" indent="0" algn="l">
              <a:buNone/>
              <a:defRPr sz="1800" b="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Tree>
    <p:extLst>
      <p:ext uri="{BB962C8B-B14F-4D97-AF65-F5344CB8AC3E}">
        <p14:creationId xmlns:p14="http://schemas.microsoft.com/office/powerpoint/2010/main" val="8432958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1">
    <p:spTree>
      <p:nvGrpSpPr>
        <p:cNvPr id="1" name=""/>
        <p:cNvGrpSpPr/>
        <p:nvPr/>
      </p:nvGrpSpPr>
      <p:grpSpPr>
        <a:xfrm>
          <a:off x="0" y="0"/>
          <a:ext cx="0" cy="0"/>
          <a:chOff x="0" y="0"/>
          <a:chExt cx="0" cy="0"/>
        </a:xfrm>
      </p:grpSpPr>
      <p:pic>
        <p:nvPicPr>
          <p:cNvPr id="10" name="Picture 9" descr="HM Government">
            <a:extLst>
              <a:ext uri="{FF2B5EF4-FFF2-40B4-BE49-F238E27FC236}">
                <a16:creationId xmlns:a16="http://schemas.microsoft.com/office/drawing/2014/main" id="{2B2E48C7-1CF1-47B9-971C-0DEE86732BC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41A862CF-B862-4FC9-8D7F-68C7646626D2}"/>
              </a:ext>
            </a:extLst>
          </p:cNvPr>
          <p:cNvSpPr>
            <a:spLocks noGrp="1"/>
          </p:cNvSpPr>
          <p:nvPr>
            <p:ph type="title"/>
          </p:nvPr>
        </p:nvSpPr>
        <p:spPr>
          <a:xfrm>
            <a:off x="716400" y="1831759"/>
            <a:ext cx="10756800" cy="3114000"/>
          </a:xfrm>
        </p:spPr>
        <p:txBody>
          <a:bodyPr anchor="t" anchorCtr="0">
            <a:normAutofit/>
          </a:bodyPr>
          <a:lstStyle>
            <a:lvl1pPr>
              <a:defRPr sz="4500">
                <a:solidFill>
                  <a:schemeClr val="bg1"/>
                </a:solidFill>
              </a:defRPr>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96C940F-6994-4A6A-9352-4CF358A398C7}"/>
              </a:ext>
            </a:extLst>
          </p:cNvPr>
          <p:cNvSpPr>
            <a:spLocks noGrp="1"/>
          </p:cNvSpPr>
          <p:nvPr>
            <p:ph type="body" idx="1"/>
          </p:nvPr>
        </p:nvSpPr>
        <p:spPr>
          <a:xfrm>
            <a:off x="716400" y="5624943"/>
            <a:ext cx="10756800" cy="1018800"/>
          </a:xfrm>
        </p:spPr>
        <p:txBody>
          <a:bodyPr anchor="t" anchorCtr="0">
            <a:normAutofit/>
          </a:bodyPr>
          <a:lstStyle>
            <a:lvl1pPr marL="0" indent="0">
              <a:buNone/>
              <a:defRPr sz="1800" b="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33729787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2">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F21D383-6588-4103-AD9F-7135FF26DAE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41A862CF-B862-4FC9-8D7F-68C7646626D2}"/>
              </a:ext>
            </a:extLst>
          </p:cNvPr>
          <p:cNvSpPr>
            <a:spLocks noGrp="1"/>
          </p:cNvSpPr>
          <p:nvPr>
            <p:ph type="title"/>
          </p:nvPr>
        </p:nvSpPr>
        <p:spPr>
          <a:xfrm>
            <a:off x="716400" y="1831759"/>
            <a:ext cx="10756800" cy="1234800"/>
          </a:xfrm>
        </p:spPr>
        <p:txBody>
          <a:bodyPr anchor="t" anchorCtr="0">
            <a:normAutofit/>
          </a:bodyPr>
          <a:lstStyle>
            <a:lvl1pPr>
              <a:defRPr sz="4500">
                <a:solidFill>
                  <a:schemeClr val="accent1"/>
                </a:solidFill>
              </a:defRPr>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96C940F-6994-4A6A-9352-4CF358A398C7}"/>
              </a:ext>
            </a:extLst>
          </p:cNvPr>
          <p:cNvSpPr>
            <a:spLocks noGrp="1"/>
          </p:cNvSpPr>
          <p:nvPr>
            <p:ph type="body" idx="1"/>
          </p:nvPr>
        </p:nvSpPr>
        <p:spPr>
          <a:xfrm>
            <a:off x="716400" y="5624943"/>
            <a:ext cx="4410000" cy="622800"/>
          </a:xfrm>
        </p:spPr>
        <p:txBody>
          <a:bodyPr anchor="t" anchorCtr="0">
            <a:normAutofit/>
          </a:bodyPr>
          <a:lstStyle>
            <a:lvl1pPr marL="0" indent="0">
              <a:buNone/>
              <a:defRPr sz="1800" b="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1265509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pic>
        <p:nvPicPr>
          <p:cNvPr id="10" name="Picture 9" descr="HM Government">
            <a:extLst>
              <a:ext uri="{FF2B5EF4-FFF2-40B4-BE49-F238E27FC236}">
                <a16:creationId xmlns:a16="http://schemas.microsoft.com/office/drawing/2014/main" id="{0835D954-F57E-4287-9042-20B4D59EF41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AA744B33-0444-4E4C-8A8D-B1FDC219E30E}"/>
              </a:ext>
            </a:extLst>
          </p:cNvPr>
          <p:cNvSpPr>
            <a:spLocks noGrp="1"/>
          </p:cNvSpPr>
          <p:nvPr>
            <p:ph type="title"/>
          </p:nvPr>
        </p:nvSpPr>
        <p:spPr>
          <a:xfrm>
            <a:off x="547200" y="1519200"/>
            <a:ext cx="11145600" cy="489600"/>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90C2DDF-767A-45C7-B7F4-564445BF1862}"/>
              </a:ext>
            </a:extLst>
          </p:cNvPr>
          <p:cNvSpPr>
            <a:spLocks noGrp="1"/>
          </p:cNvSpPr>
          <p:nvPr>
            <p:ph type="body" idx="1"/>
          </p:nvPr>
        </p:nvSpPr>
        <p:spPr>
          <a:xfrm>
            <a:off x="545460" y="2064386"/>
            <a:ext cx="11147340" cy="735985"/>
          </a:xfrm>
        </p:spPr>
        <p:txBody>
          <a:bodyPr anchor="t" anchorCtr="0"/>
          <a:lstStyle>
            <a:lvl1pPr marL="0" indent="0">
              <a:buNone/>
              <a:defRPr sz="24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74218D0-68DD-4E59-B6DE-A13BD3347C04}"/>
              </a:ext>
            </a:extLst>
          </p:cNvPr>
          <p:cNvSpPr>
            <a:spLocks noGrp="1"/>
          </p:cNvSpPr>
          <p:nvPr>
            <p:ph sz="half" idx="2"/>
          </p:nvPr>
        </p:nvSpPr>
        <p:spPr>
          <a:xfrm>
            <a:off x="545460" y="2800800"/>
            <a:ext cx="11147340" cy="31464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Footer Placeholder 7">
            <a:extLst>
              <a:ext uri="{FF2B5EF4-FFF2-40B4-BE49-F238E27FC236}">
                <a16:creationId xmlns:a16="http://schemas.microsoft.com/office/drawing/2014/main" id="{979CA8B7-15BD-479F-A73F-A9B35878362B}"/>
              </a:ext>
            </a:extLst>
          </p:cNvPr>
          <p:cNvSpPr>
            <a:spLocks noGrp="1"/>
          </p:cNvSpPr>
          <p:nvPr>
            <p:ph type="ftr" sz="quarter" idx="11"/>
          </p:nvPr>
        </p:nvSpPr>
        <p:spPr/>
        <p:txBody>
          <a:bodyPr/>
          <a:lstStyle/>
          <a:p>
            <a:r>
              <a:rPr lang="en-GB"/>
              <a:t>HM Government | Presentation title and date</a:t>
            </a:r>
          </a:p>
        </p:txBody>
      </p:sp>
      <p:sp>
        <p:nvSpPr>
          <p:cNvPr id="9" name="Slide Number Placeholder 8">
            <a:extLst>
              <a:ext uri="{FF2B5EF4-FFF2-40B4-BE49-F238E27FC236}">
                <a16:creationId xmlns:a16="http://schemas.microsoft.com/office/drawing/2014/main" id="{11411EAE-C637-445A-8AFA-54C6B89745A7}"/>
              </a:ext>
            </a:extLst>
          </p:cNvPr>
          <p:cNvSpPr>
            <a:spLocks noGrp="1"/>
          </p:cNvSpPr>
          <p:nvPr>
            <p:ph type="sldNum" sz="quarter" idx="12"/>
          </p:nvPr>
        </p:nvSpPr>
        <p:spPr/>
        <p:txBody>
          <a:bodyPr/>
          <a:lstStyle/>
          <a:p>
            <a:fld id="{0A36580A-33A4-4F93-A02B-C613D65C79F7}" type="slidenum">
              <a:rPr lang="en-GB" smtClean="0"/>
              <a:t>‹#›</a:t>
            </a:fld>
            <a:endParaRPr lang="en-GB"/>
          </a:p>
        </p:txBody>
      </p:sp>
    </p:spTree>
    <p:extLst>
      <p:ext uri="{BB962C8B-B14F-4D97-AF65-F5344CB8AC3E}">
        <p14:creationId xmlns:p14="http://schemas.microsoft.com/office/powerpoint/2010/main" val="22342408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8" name="Picture 7" descr="HM Government">
            <a:extLst>
              <a:ext uri="{FF2B5EF4-FFF2-40B4-BE49-F238E27FC236}">
                <a16:creationId xmlns:a16="http://schemas.microsoft.com/office/drawing/2014/main" id="{896F24DF-6206-4F4A-927C-428EEBF9B66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0A7FC693-1195-4AD3-A2EF-FCB6DE13C640}"/>
              </a:ext>
            </a:extLst>
          </p:cNvPr>
          <p:cNvSpPr>
            <a:spLocks noGrp="1"/>
          </p:cNvSpPr>
          <p:nvPr>
            <p:ph type="title"/>
          </p:nvPr>
        </p:nvSpPr>
        <p:spPr>
          <a:xfrm>
            <a:off x="545459" y="1519613"/>
            <a:ext cx="11147341" cy="489600"/>
          </a:xfrm>
        </p:spPr>
        <p:txBody>
          <a:bodyPr anchor="t" anchorCtr="0"/>
          <a:lstStyle/>
          <a:p>
            <a:r>
              <a:rPr lang="en-US"/>
              <a:t>Click to edit Master title style</a:t>
            </a:r>
            <a:endParaRPr lang="en-GB"/>
          </a:p>
        </p:txBody>
      </p:sp>
      <p:sp>
        <p:nvSpPr>
          <p:cNvPr id="3" name="Content Placeholder 2">
            <a:extLst>
              <a:ext uri="{FF2B5EF4-FFF2-40B4-BE49-F238E27FC236}">
                <a16:creationId xmlns:a16="http://schemas.microsoft.com/office/drawing/2014/main" id="{EBEE03A0-13F3-49B4-83C1-243102B0B752}"/>
              </a:ext>
            </a:extLst>
          </p:cNvPr>
          <p:cNvSpPr>
            <a:spLocks noGrp="1"/>
          </p:cNvSpPr>
          <p:nvPr>
            <p:ph sz="half" idx="1"/>
          </p:nvPr>
        </p:nvSpPr>
        <p:spPr>
          <a:xfrm>
            <a:off x="545459" y="2181601"/>
            <a:ext cx="5474341" cy="3765600"/>
          </a:xfrm>
        </p:spPr>
        <p:txBody>
          <a:bodyPr/>
          <a:lstStyle>
            <a:lvl1pPr>
              <a:spcAft>
                <a:spcPts val="600"/>
              </a:spcAft>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1329DD8-3D72-47CA-B8F3-B7B80713FAAC}"/>
              </a:ext>
            </a:extLst>
          </p:cNvPr>
          <p:cNvSpPr>
            <a:spLocks noGrp="1"/>
          </p:cNvSpPr>
          <p:nvPr>
            <p:ph sz="half" idx="2"/>
          </p:nvPr>
        </p:nvSpPr>
        <p:spPr>
          <a:xfrm>
            <a:off x="6215974" y="2181600"/>
            <a:ext cx="5476826" cy="3790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a:extLst>
              <a:ext uri="{FF2B5EF4-FFF2-40B4-BE49-F238E27FC236}">
                <a16:creationId xmlns:a16="http://schemas.microsoft.com/office/drawing/2014/main" id="{B8E4BE0C-5B8D-4BC4-92C5-08FF57BE389F}"/>
              </a:ext>
            </a:extLst>
          </p:cNvPr>
          <p:cNvSpPr>
            <a:spLocks noGrp="1"/>
          </p:cNvSpPr>
          <p:nvPr>
            <p:ph type="ftr" sz="quarter" idx="11"/>
          </p:nvPr>
        </p:nvSpPr>
        <p:spPr/>
        <p:txBody>
          <a:bodyPr/>
          <a:lstStyle/>
          <a:p>
            <a:r>
              <a:rPr lang="en-GB"/>
              <a:t>HM Government | Presentation title and date</a:t>
            </a:r>
          </a:p>
        </p:txBody>
      </p:sp>
      <p:sp>
        <p:nvSpPr>
          <p:cNvPr id="7" name="Slide Number Placeholder 6">
            <a:extLst>
              <a:ext uri="{FF2B5EF4-FFF2-40B4-BE49-F238E27FC236}">
                <a16:creationId xmlns:a16="http://schemas.microsoft.com/office/drawing/2014/main" id="{0F073F52-84E0-4E38-98C7-0FEF0C0FA57B}"/>
              </a:ext>
            </a:extLst>
          </p:cNvPr>
          <p:cNvSpPr>
            <a:spLocks noGrp="1"/>
          </p:cNvSpPr>
          <p:nvPr>
            <p:ph type="sldNum" sz="quarter" idx="12"/>
          </p:nvPr>
        </p:nvSpPr>
        <p:spPr/>
        <p:txBody>
          <a:bodyPr/>
          <a:lstStyle/>
          <a:p>
            <a:fld id="{0A36580A-33A4-4F93-A02B-C613D65C79F7}" type="slidenum">
              <a:rPr lang="en-GB" smtClean="0"/>
              <a:t>‹#›</a:t>
            </a:fld>
            <a:endParaRPr lang="en-GB"/>
          </a:p>
        </p:txBody>
      </p:sp>
    </p:spTree>
    <p:extLst>
      <p:ext uri="{BB962C8B-B14F-4D97-AF65-F5344CB8AC3E}">
        <p14:creationId xmlns:p14="http://schemas.microsoft.com/office/powerpoint/2010/main" val="16943896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and Picture">
    <p:spTree>
      <p:nvGrpSpPr>
        <p:cNvPr id="1" name=""/>
        <p:cNvGrpSpPr/>
        <p:nvPr/>
      </p:nvGrpSpPr>
      <p:grpSpPr>
        <a:xfrm>
          <a:off x="0" y="0"/>
          <a:ext cx="0" cy="0"/>
          <a:chOff x="0" y="0"/>
          <a:chExt cx="0" cy="0"/>
        </a:xfrm>
      </p:grpSpPr>
      <p:pic>
        <p:nvPicPr>
          <p:cNvPr id="8" name="Picture 7" descr="HM Government">
            <a:extLst>
              <a:ext uri="{FF2B5EF4-FFF2-40B4-BE49-F238E27FC236}">
                <a16:creationId xmlns:a16="http://schemas.microsoft.com/office/drawing/2014/main" id="{896F24DF-6206-4F4A-927C-428EEBF9B66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0A7FC693-1195-4AD3-A2EF-FCB6DE13C640}"/>
              </a:ext>
            </a:extLst>
          </p:cNvPr>
          <p:cNvSpPr>
            <a:spLocks noGrp="1"/>
          </p:cNvSpPr>
          <p:nvPr>
            <p:ph type="title"/>
          </p:nvPr>
        </p:nvSpPr>
        <p:spPr>
          <a:xfrm>
            <a:off x="545459" y="1519613"/>
            <a:ext cx="5474341" cy="922030"/>
          </a:xfrm>
        </p:spPr>
        <p:txBody>
          <a:bodyPr anchor="t" anchorCtr="0"/>
          <a:lstStyle/>
          <a:p>
            <a:r>
              <a:rPr lang="en-US"/>
              <a:t>Click to edit Master title style</a:t>
            </a:r>
            <a:endParaRPr lang="en-GB"/>
          </a:p>
        </p:txBody>
      </p:sp>
      <p:sp>
        <p:nvSpPr>
          <p:cNvPr id="3" name="Content Placeholder 2">
            <a:extLst>
              <a:ext uri="{FF2B5EF4-FFF2-40B4-BE49-F238E27FC236}">
                <a16:creationId xmlns:a16="http://schemas.microsoft.com/office/drawing/2014/main" id="{EBEE03A0-13F3-49B4-83C1-243102B0B752}"/>
              </a:ext>
            </a:extLst>
          </p:cNvPr>
          <p:cNvSpPr>
            <a:spLocks noGrp="1"/>
          </p:cNvSpPr>
          <p:nvPr>
            <p:ph sz="half" idx="1"/>
          </p:nvPr>
        </p:nvSpPr>
        <p:spPr>
          <a:xfrm>
            <a:off x="545459" y="2558373"/>
            <a:ext cx="5474341" cy="338882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a:extLst>
              <a:ext uri="{FF2B5EF4-FFF2-40B4-BE49-F238E27FC236}">
                <a16:creationId xmlns:a16="http://schemas.microsoft.com/office/drawing/2014/main" id="{B8E4BE0C-5B8D-4BC4-92C5-08FF57BE389F}"/>
              </a:ext>
            </a:extLst>
          </p:cNvPr>
          <p:cNvSpPr>
            <a:spLocks noGrp="1"/>
          </p:cNvSpPr>
          <p:nvPr>
            <p:ph type="ftr" sz="quarter" idx="11"/>
          </p:nvPr>
        </p:nvSpPr>
        <p:spPr/>
        <p:txBody>
          <a:bodyPr/>
          <a:lstStyle/>
          <a:p>
            <a:r>
              <a:rPr lang="en-GB"/>
              <a:t>HM Government | Presentation title and date</a:t>
            </a:r>
          </a:p>
        </p:txBody>
      </p:sp>
      <p:sp>
        <p:nvSpPr>
          <p:cNvPr id="7" name="Slide Number Placeholder 6">
            <a:extLst>
              <a:ext uri="{FF2B5EF4-FFF2-40B4-BE49-F238E27FC236}">
                <a16:creationId xmlns:a16="http://schemas.microsoft.com/office/drawing/2014/main" id="{0F073F52-84E0-4E38-98C7-0FEF0C0FA57B}"/>
              </a:ext>
            </a:extLst>
          </p:cNvPr>
          <p:cNvSpPr>
            <a:spLocks noGrp="1"/>
          </p:cNvSpPr>
          <p:nvPr>
            <p:ph type="sldNum" sz="quarter" idx="12"/>
          </p:nvPr>
        </p:nvSpPr>
        <p:spPr/>
        <p:txBody>
          <a:bodyPr/>
          <a:lstStyle/>
          <a:p>
            <a:fld id="{0A36580A-33A4-4F93-A02B-C613D65C79F7}" type="slidenum">
              <a:rPr lang="en-GB" smtClean="0"/>
              <a:t>‹#›</a:t>
            </a:fld>
            <a:endParaRPr lang="en-GB"/>
          </a:p>
        </p:txBody>
      </p:sp>
      <p:sp>
        <p:nvSpPr>
          <p:cNvPr id="9" name="Picture Placeholder 8">
            <a:extLst>
              <a:ext uri="{FF2B5EF4-FFF2-40B4-BE49-F238E27FC236}">
                <a16:creationId xmlns:a16="http://schemas.microsoft.com/office/drawing/2014/main" id="{BA38A895-15FC-4FAD-8A13-B81098074D56}"/>
              </a:ext>
            </a:extLst>
          </p:cNvPr>
          <p:cNvSpPr>
            <a:spLocks noGrp="1"/>
          </p:cNvSpPr>
          <p:nvPr>
            <p:ph type="pic" sz="quarter" idx="13"/>
          </p:nvPr>
        </p:nvSpPr>
        <p:spPr>
          <a:xfrm>
            <a:off x="6215974" y="1519612"/>
            <a:ext cx="5976026" cy="4427587"/>
          </a:xfrm>
        </p:spPr>
        <p:txBody>
          <a:bodyPr/>
          <a:lstStyle/>
          <a:p>
            <a:endParaRPr lang="en-GB"/>
          </a:p>
        </p:txBody>
      </p:sp>
    </p:spTree>
    <p:extLst>
      <p:ext uri="{BB962C8B-B14F-4D97-AF65-F5344CB8AC3E}">
        <p14:creationId xmlns:p14="http://schemas.microsoft.com/office/powerpoint/2010/main" val="31134493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DDC079D-467A-4E29-B913-60EAB5335FD5}" type="datetimeFigureOut">
              <a:rPr lang="en-GB" smtClean="0"/>
              <a:t>14/12/2020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6F3CA8-1620-4BB1-B6A9-D47BC0C5066A}" type="slidenum">
              <a:rPr lang="en-GB" smtClean="0"/>
              <a:t>‹#›</a:t>
            </a:fld>
            <a:endParaRPr lang="en-GB"/>
          </a:p>
        </p:txBody>
      </p:sp>
    </p:spTree>
    <p:extLst>
      <p:ext uri="{BB962C8B-B14F-4D97-AF65-F5344CB8AC3E}">
        <p14:creationId xmlns:p14="http://schemas.microsoft.com/office/powerpoint/2010/main" val="598339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B92CD4C-F238-4432-B0F5-7F3E00BC85A7}"/>
              </a:ext>
            </a:extLst>
          </p:cNvPr>
          <p:cNvSpPr>
            <a:spLocks noGrp="1"/>
          </p:cNvSpPr>
          <p:nvPr>
            <p:ph type="title"/>
          </p:nvPr>
        </p:nvSpPr>
        <p:spPr>
          <a:xfrm>
            <a:off x="545459" y="1519613"/>
            <a:ext cx="11144387" cy="489725"/>
          </a:xfrm>
          <a:prstGeom prst="rect">
            <a:avLst/>
          </a:prstGeom>
        </p:spPr>
        <p:txBody>
          <a:bodyPr vert="horz" lIns="0" tIns="0" rIns="0" bIns="0" rtlCol="0" anchor="b" anchorCtr="0">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9FD1849-7213-4192-8C35-FA6D360E27BF}"/>
              </a:ext>
            </a:extLst>
          </p:cNvPr>
          <p:cNvSpPr>
            <a:spLocks noGrp="1"/>
          </p:cNvSpPr>
          <p:nvPr>
            <p:ph type="body" idx="1"/>
          </p:nvPr>
        </p:nvSpPr>
        <p:spPr>
          <a:xfrm>
            <a:off x="545459" y="2800351"/>
            <a:ext cx="11144387" cy="3146538"/>
          </a:xfrm>
          <a:prstGeom prst="rect">
            <a:avLst/>
          </a:prstGeom>
        </p:spPr>
        <p:txBody>
          <a:bodyPr vert="horz" lIns="0" tIns="0" rIns="0" bIns="0" rtlCol="0" anchor="t" anchorCtr="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Footer Placeholder 4">
            <a:extLst>
              <a:ext uri="{FF2B5EF4-FFF2-40B4-BE49-F238E27FC236}">
                <a16:creationId xmlns:a16="http://schemas.microsoft.com/office/drawing/2014/main" id="{2410E1C6-DFD8-4A65-90C4-57994D9F527B}"/>
              </a:ext>
            </a:extLst>
          </p:cNvPr>
          <p:cNvSpPr>
            <a:spLocks noGrp="1"/>
          </p:cNvSpPr>
          <p:nvPr>
            <p:ph type="ftr" sz="quarter" idx="3"/>
          </p:nvPr>
        </p:nvSpPr>
        <p:spPr>
          <a:xfrm>
            <a:off x="545459" y="6428866"/>
            <a:ext cx="7238663" cy="180000"/>
          </a:xfrm>
          <a:prstGeom prst="rect">
            <a:avLst/>
          </a:prstGeom>
        </p:spPr>
        <p:txBody>
          <a:bodyPr vert="horz" lIns="0" tIns="0" rIns="0" bIns="0" rtlCol="0" anchor="t" anchorCtr="0"/>
          <a:lstStyle>
            <a:lvl1pPr algn="l">
              <a:defRPr sz="1000">
                <a:solidFill>
                  <a:schemeClr val="bg1"/>
                </a:solidFill>
              </a:defRPr>
            </a:lvl1pPr>
          </a:lstStyle>
          <a:p>
            <a:r>
              <a:rPr lang="en-GB"/>
              <a:t>HM Government | Presentation title and date</a:t>
            </a:r>
          </a:p>
        </p:txBody>
      </p:sp>
      <p:sp>
        <p:nvSpPr>
          <p:cNvPr id="6" name="Slide Number Placeholder 5">
            <a:extLst>
              <a:ext uri="{FF2B5EF4-FFF2-40B4-BE49-F238E27FC236}">
                <a16:creationId xmlns:a16="http://schemas.microsoft.com/office/drawing/2014/main" id="{B2C57DED-BE02-4C0A-A3A7-D17798DDF2E9}"/>
              </a:ext>
            </a:extLst>
          </p:cNvPr>
          <p:cNvSpPr>
            <a:spLocks noGrp="1"/>
          </p:cNvSpPr>
          <p:nvPr>
            <p:ph type="sldNum" sz="quarter" idx="4"/>
          </p:nvPr>
        </p:nvSpPr>
        <p:spPr>
          <a:xfrm>
            <a:off x="10550769" y="6429600"/>
            <a:ext cx="849080" cy="180000"/>
          </a:xfrm>
          <a:prstGeom prst="rect">
            <a:avLst/>
          </a:prstGeom>
        </p:spPr>
        <p:txBody>
          <a:bodyPr vert="horz" lIns="0" tIns="0" rIns="0" bIns="0" rtlCol="0" anchor="t" anchorCtr="0"/>
          <a:lstStyle>
            <a:lvl1pPr algn="r">
              <a:defRPr sz="1000">
                <a:solidFill>
                  <a:schemeClr val="bg1"/>
                </a:solidFill>
              </a:defRPr>
            </a:lvl1pPr>
          </a:lstStyle>
          <a:p>
            <a:fld id="{0A36580A-33A4-4F93-A02B-C613D65C79F7}" type="slidenum">
              <a:rPr lang="en-GB" smtClean="0"/>
              <a:pPr/>
              <a:t>‹#›</a:t>
            </a:fld>
            <a:endParaRPr lang="en-GB"/>
          </a:p>
        </p:txBody>
      </p:sp>
    </p:spTree>
    <p:extLst>
      <p:ext uri="{BB962C8B-B14F-4D97-AF65-F5344CB8AC3E}">
        <p14:creationId xmlns:p14="http://schemas.microsoft.com/office/powerpoint/2010/main" val="11543690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hf hdr="0" dt="0"/>
  <p:txStyles>
    <p:titleStyle>
      <a:lvl1pPr algn="l" defTabSz="914400" rtl="0" eaLnBrk="1" latinLnBrk="0" hangingPunct="1">
        <a:lnSpc>
          <a:spcPct val="90000"/>
        </a:lnSpc>
        <a:spcBef>
          <a:spcPct val="0"/>
        </a:spcBef>
        <a:buNone/>
        <a:defRPr sz="3200" kern="0" baseline="0">
          <a:solidFill>
            <a:schemeClr val="accent1"/>
          </a:solidFill>
          <a:latin typeface="+mj-lt"/>
          <a:ea typeface="+mj-ea"/>
          <a:cs typeface="+mj-cs"/>
        </a:defRPr>
      </a:lvl1pPr>
    </p:titleStyle>
    <p:bodyStyle>
      <a:lvl1pPr marL="0" indent="0" algn="l" defTabSz="914400" rtl="0" eaLnBrk="1" latinLnBrk="0" hangingPunct="1">
        <a:lnSpc>
          <a:spcPct val="100000"/>
        </a:lnSpc>
        <a:spcBef>
          <a:spcPts val="0"/>
        </a:spcBef>
        <a:spcAft>
          <a:spcPts val="600"/>
        </a:spcAft>
        <a:buFont typeface="Arial" panose="020B0604020202020204" pitchFamily="34" charset="0"/>
        <a:buNone/>
        <a:defRPr sz="1800" b="0" kern="1200">
          <a:solidFill>
            <a:schemeClr val="tx1"/>
          </a:solidFill>
          <a:latin typeface="+mn-lt"/>
          <a:ea typeface="+mn-ea"/>
          <a:cs typeface="+mn-cs"/>
        </a:defRPr>
      </a:lvl1pPr>
      <a:lvl2pPr marL="230400" indent="-230400" algn="l" defTabSz="914400" rtl="0" eaLnBrk="1" latinLnBrk="0" hangingPunct="1">
        <a:lnSpc>
          <a:spcPct val="100000"/>
        </a:lnSpc>
        <a:spcBef>
          <a:spcPts val="0"/>
        </a:spcBef>
        <a:spcAft>
          <a:spcPts val="600"/>
        </a:spcAft>
        <a:buFont typeface="Arial" panose="020B0604020202020204" pitchFamily="34" charset="0"/>
        <a:buChar char="•"/>
        <a:defRPr sz="1800" b="0" kern="1200">
          <a:solidFill>
            <a:schemeClr val="tx1"/>
          </a:solidFill>
          <a:latin typeface="+mn-lt"/>
          <a:ea typeface="+mn-ea"/>
          <a:cs typeface="+mn-cs"/>
        </a:defRPr>
      </a:lvl2pPr>
      <a:lvl3pPr marL="457200" indent="-230400" algn="l" defTabSz="914400" rtl="0" eaLnBrk="1" latinLnBrk="0" hangingPunct="1">
        <a:lnSpc>
          <a:spcPct val="10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3pPr>
      <a:lvl4pPr marL="684000" indent="-228600" algn="l" defTabSz="914400" rtl="0" eaLnBrk="1" latinLnBrk="0" hangingPunct="1">
        <a:lnSpc>
          <a:spcPct val="10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4pPr>
      <a:lvl5pPr marL="914400" indent="-228600" algn="l" defTabSz="914400" rtl="0" eaLnBrk="1" latinLnBrk="0" hangingPunct="1">
        <a:lnSpc>
          <a:spcPct val="100000"/>
        </a:lnSpc>
        <a:spcBef>
          <a:spcPts val="0"/>
        </a:spcBef>
        <a:spcAft>
          <a:spcPts val="600"/>
        </a:spcAft>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gov.uk/government/publications/moving-goods-under-the-northern-ireland-protocol/moving-goods-under-the-northern-ireland-protocol-section-two-moving-goods-from-great-britain-to-northern-ireland" TargetMode="External"/><Relationship Id="rId2" Type="http://schemas.openxmlformats.org/officeDocument/2006/relationships/hyperlink" Target="https://transition-forum.service.cabinetoffice.gov.uk/forums/" TargetMode="External"/><Relationship Id="rId1" Type="http://schemas.openxmlformats.org/officeDocument/2006/relationships/slideLayout" Target="../slideLayouts/slideLayout1.xml"/><Relationship Id="rId4" Type="http://schemas.openxmlformats.org/officeDocument/2006/relationships/hyperlink" Target="https://www.gov.uk/government/publications/moving-goods-under-the-northern-ireland-protocol/moving-goods-under-the-northern-ireland-protocol-section-one-moving-goods-from-northern-ireland-to-great-britain" TargetMode="External"/></Relationships>
</file>

<file path=ppt/slides/_rels/slide10.xml.rels><?xml version="1.0" encoding="UTF-8" standalone="yes"?>
<Relationships xmlns="http://schemas.openxmlformats.org/package/2006/relationships"><Relationship Id="rId3" Type="http://schemas.openxmlformats.org/officeDocument/2006/relationships/hyperlink" Target="https://www.gov.uk/export-goods-outside-eu" TargetMode="External"/><Relationship Id="rId2" Type="http://schemas.openxmlformats.org/officeDocument/2006/relationships/hyperlink" Target="https://www.gov.uk/guidance/how-to-move-goods-between-or-through-common-transit-countries-including-the-eu" TargetMode="External"/><Relationship Id="rId1" Type="http://schemas.openxmlformats.org/officeDocument/2006/relationships/slideLayout" Target="../slideLayouts/slideLayout5.xml"/><Relationship Id="rId5" Type="http://schemas.openxmlformats.org/officeDocument/2006/relationships/hyperlink" Target="https://www.gov.uk/government/publications/moving-goods-under-the-northern-ireland-protocol/moving-goods-under-the-northern-ireland-protocol-introduction" TargetMode="External"/><Relationship Id="rId4" Type="http://schemas.openxmlformats.org/officeDocument/2006/relationships/hyperlink" Target="https://www.gov.uk/import-goods-outside-eu" TargetMode="External"/></Relationships>
</file>

<file path=ppt/slides/_rels/slide2.xml.rels><?xml version="1.0" encoding="UTF-8" standalone="yes"?>
<Relationships xmlns="http://schemas.openxmlformats.org/package/2006/relationships"><Relationship Id="rId8" Type="http://schemas.openxmlformats.org/officeDocument/2006/relationships/slide" Target="slide9.xml"/><Relationship Id="rId3" Type="http://schemas.openxmlformats.org/officeDocument/2006/relationships/slide" Target="slide4.xml"/><Relationship Id="rId7" Type="http://schemas.openxmlformats.org/officeDocument/2006/relationships/slide" Target="slide8.xml"/><Relationship Id="rId2" Type="http://schemas.openxmlformats.org/officeDocument/2006/relationships/slide" Target="slide3.xml"/><Relationship Id="rId1" Type="http://schemas.openxmlformats.org/officeDocument/2006/relationships/slideLayout" Target="../slideLayouts/slideLayout8.xml"/><Relationship Id="rId6" Type="http://schemas.openxmlformats.org/officeDocument/2006/relationships/slide" Target="slide7.xml"/><Relationship Id="rId5" Type="http://schemas.openxmlformats.org/officeDocument/2006/relationships/slide" Target="slide6.xml"/><Relationship Id="rId4" Type="http://schemas.openxmlformats.org/officeDocument/2006/relationships/slide" Target="slide5.xml"/><Relationship Id="rId9" Type="http://schemas.openxmlformats.org/officeDocument/2006/relationships/slide" Target="slide10.xml"/></Relationships>
</file>

<file path=ppt/slides/_rels/slide3.xml.rels><?xml version="1.0" encoding="UTF-8" standalone="yes"?>
<Relationships xmlns="http://schemas.openxmlformats.org/package/2006/relationships"><Relationship Id="rId8" Type="http://schemas.openxmlformats.org/officeDocument/2006/relationships/hyperlink" Target="https://www.gov.uk/government/news/irelandnorthern-ireland-specialised-committee-05-november-2020" TargetMode="External"/><Relationship Id="rId3" Type="http://schemas.openxmlformats.org/officeDocument/2006/relationships/hyperlink" Target="https://www.gov.uk/government/publications/moving-goods-under-the-northern-ireland-protocol/moving-goods-under-the-northern-ireland-protocol-introduction" TargetMode="External"/><Relationship Id="rId7" Type="http://schemas.openxmlformats.org/officeDocument/2006/relationships/hyperlink" Target="https://www.gov.uk/guidance/import-a-human-medicine" TargetMode="External"/><Relationship Id="rId2" Type="http://schemas.openxmlformats.org/officeDocument/2006/relationships/hyperlink" Target="https://www.gov.uk/government/publications/the-uks-approach-to-the-northern-ireland-protocol" TargetMode="External"/><Relationship Id="rId1" Type="http://schemas.openxmlformats.org/officeDocument/2006/relationships/slideLayout" Target="../slideLayouts/slideLayout5.xml"/><Relationship Id="rId6" Type="http://schemas.openxmlformats.org/officeDocument/2006/relationships/hyperlink" Target="https://www.gov.uk/guidance/importing-medicines-on-an-approved-country-for-import-list-from-1-january-2021" TargetMode="External"/><Relationship Id="rId5" Type="http://schemas.openxmlformats.org/officeDocument/2006/relationships/hyperlink" Target="https://www.gov.uk/guidance/regulating-medical-devices-from-1-january-2021" TargetMode="External"/><Relationship Id="rId4" Type="http://schemas.openxmlformats.org/officeDocument/2006/relationships/hyperlink" Target="https://www.tradersupportservice.co.uk/tss" TargetMode="External"/><Relationship Id="rId9" Type="http://schemas.openxmlformats.org/officeDocument/2006/relationships/hyperlink" Target="https://in.dh.gov.uk/?s=templatehttps://assets.publishing.service.gov.uk/government/uploads/system/uploads/attachment_data/file/943251/2020-12-10_The_Northern_Ireland_Protocol.pdf"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tradersupportservice.co.uk/tss" TargetMode="External"/><Relationship Id="rId7" Type="http://schemas.openxmlformats.org/officeDocument/2006/relationships/hyperlink" Target="https://www.gov.uk/government/publications/accounting-for-vat-on-goods-moving-between-great-britain-and-northern-ireland-from-1-january-2021" TargetMode="External"/><Relationship Id="rId2" Type="http://schemas.openxmlformats.org/officeDocument/2006/relationships/hyperlink" Target="https://www.gov.uk/eori" TargetMode="External"/><Relationship Id="rId1" Type="http://schemas.openxmlformats.org/officeDocument/2006/relationships/slideLayout" Target="../slideLayouts/slideLayout5.xml"/><Relationship Id="rId6" Type="http://schemas.openxmlformats.org/officeDocument/2006/relationships/hyperlink" Target="https://www.gov.uk/government/publications/moving-goods-under-the-northern-ireland-protocol/moving-goods-under-the-northern-ireland-protocol-introduction" TargetMode="External"/><Relationship Id="rId5" Type="http://schemas.openxmlformats.org/officeDocument/2006/relationships/hyperlink" Target="https://www.gov.uk/government/publications/draft-notices-to-be-made-under-the-customs-transitional-arrangements-eu-exit-regulations-2020/controlled-goods-list" TargetMode="External"/><Relationship Id="rId4" Type="http://schemas.openxmlformats.org/officeDocument/2006/relationships/hyperlink" Target="https://www.nicustomstradeacademy.co.uk/resources/how-to-guides/how-to-use-incoterms/" TargetMode="External"/></Relationships>
</file>

<file path=ppt/slides/_rels/slide5.xml.rels><?xml version="1.0" encoding="UTF-8" standalone="yes"?>
<Relationships xmlns="http://schemas.openxmlformats.org/package/2006/relationships"><Relationship Id="rId2" Type="http://schemas.openxmlformats.org/officeDocument/2006/relationships/hyperlink" Target="https://www.gov.uk/government/publications/import-control-system-guidance-for-the-uk" TargetMode="Externa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hyperlink" Target="https://www.nicustomstradeacademy.co.uk/resources/how-to-guides/how-to-use-incoterms/" TargetMode="Externa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hyperlink" Target="https://www.gov.uk/guidance/importing-medicines-on-an-approved-country-for-import-list-from-1-january-2021#sourcing-a-medicine-from-northern-ireland-to-great-britain" TargetMode="External"/><Relationship Id="rId2" Type="http://schemas.openxmlformats.org/officeDocument/2006/relationships/hyperlink" Target="https://www.gov.uk/government/publications/moving-goods-under-the-northern-ireland-protocol/moving-goods-under-the-northern-ireland-protocol-section-one-moving-goods-from-northern-ireland-to-great-britain"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CA4B7-47AB-4D74-9AB0-CE6FCBBEB94D}"/>
              </a:ext>
            </a:extLst>
          </p:cNvPr>
          <p:cNvSpPr>
            <a:spLocks noGrp="1"/>
          </p:cNvSpPr>
          <p:nvPr>
            <p:ph type="ctrTitle"/>
          </p:nvPr>
        </p:nvSpPr>
        <p:spPr>
          <a:xfrm>
            <a:off x="832402" y="2684414"/>
            <a:ext cx="10331702" cy="989039"/>
          </a:xfrm>
        </p:spPr>
        <p:txBody>
          <a:bodyPr>
            <a:normAutofit/>
          </a:bodyPr>
          <a:lstStyle/>
          <a:p>
            <a:r>
              <a:rPr lang="en-GB" sz="4400"/>
              <a:t>Customs readiness</a:t>
            </a:r>
          </a:p>
        </p:txBody>
      </p:sp>
      <p:sp>
        <p:nvSpPr>
          <p:cNvPr id="3" name="Subtitle 2">
            <a:extLst>
              <a:ext uri="{FF2B5EF4-FFF2-40B4-BE49-F238E27FC236}">
                <a16:creationId xmlns:a16="http://schemas.microsoft.com/office/drawing/2014/main" id="{C216001C-324F-44C1-A62E-868F0801840A}"/>
              </a:ext>
            </a:extLst>
          </p:cNvPr>
          <p:cNvSpPr>
            <a:spLocks noGrp="1"/>
          </p:cNvSpPr>
          <p:nvPr>
            <p:ph type="subTitle" idx="1"/>
          </p:nvPr>
        </p:nvSpPr>
        <p:spPr>
          <a:xfrm>
            <a:off x="832401" y="3402521"/>
            <a:ext cx="10129579" cy="3039985"/>
          </a:xfrm>
        </p:spPr>
        <p:txBody>
          <a:bodyPr>
            <a:normAutofit fontScale="92500" lnSpcReduction="10000"/>
          </a:bodyPr>
          <a:lstStyle/>
          <a:p>
            <a:r>
              <a:rPr lang="en-GB" sz="2000"/>
              <a:t>For moving goods between </a:t>
            </a:r>
            <a:r>
              <a:rPr lang="en-GB" sz="2000" b="1"/>
              <a:t>Great Britain </a:t>
            </a:r>
            <a:r>
              <a:rPr lang="en-GB" sz="2000"/>
              <a:t>and </a:t>
            </a:r>
            <a:r>
              <a:rPr lang="en-GB" sz="2000" b="1"/>
              <a:t>Northern Ireland </a:t>
            </a:r>
            <a:r>
              <a:rPr lang="en-GB" sz="2000"/>
              <a:t>at the end of the transition period </a:t>
            </a:r>
          </a:p>
          <a:p>
            <a:endParaRPr lang="en-GB" sz="2000"/>
          </a:p>
          <a:p>
            <a:r>
              <a:rPr lang="en-GB" sz="2000" cap="none"/>
              <a:t>What </a:t>
            </a:r>
            <a:r>
              <a:rPr lang="en-GB" sz="2000" u="sng" cap="none"/>
              <a:t>medical suppliers</a:t>
            </a:r>
            <a:r>
              <a:rPr lang="en-GB" sz="2000" cap="none"/>
              <a:t> </a:t>
            </a:r>
            <a:r>
              <a:rPr lang="en-GB" sz="2000"/>
              <a:t>need to do to prepare for customs changes at the GB-NI border from 1 January 2021</a:t>
            </a:r>
            <a:endParaRPr lang="en-GB" sz="2000" cap="none"/>
          </a:p>
          <a:p>
            <a:r>
              <a:rPr lang="en-GB" sz="1600" i="1"/>
              <a:t> </a:t>
            </a:r>
          </a:p>
          <a:p>
            <a:r>
              <a:rPr lang="en-GB" sz="1600" i="1"/>
              <a:t>If you have specific questions relating to customs and borders, please direct these to HMRC or post your question on the EU Transition Trader and Industry </a:t>
            </a:r>
            <a:r>
              <a:rPr lang="en-GB" sz="1600" i="1">
                <a:hlinkClick r:id="rId2"/>
              </a:rPr>
              <a:t>Community Forum</a:t>
            </a:r>
            <a:r>
              <a:rPr lang="en-GB" sz="1600" i="1"/>
              <a:t> (you will need to register to post a question).</a:t>
            </a:r>
          </a:p>
          <a:p>
            <a:r>
              <a:rPr lang="en-GB" sz="1600" i="1"/>
              <a:t>For the latest information on GB-NI customs processes, please see guidance for </a:t>
            </a:r>
            <a:r>
              <a:rPr lang="en-GB" sz="1600" i="1">
                <a:hlinkClick r:id="rId3"/>
              </a:rPr>
              <a:t>moving goods from Great Britain to Northern Ireland</a:t>
            </a:r>
            <a:r>
              <a:rPr lang="en-GB" sz="1600" i="1"/>
              <a:t> and for </a:t>
            </a:r>
            <a:r>
              <a:rPr lang="en-GB" sz="1600" i="1">
                <a:hlinkClick r:id="rId4"/>
              </a:rPr>
              <a:t>moving goods from Northern Ireland to Great Britain</a:t>
            </a:r>
            <a:endParaRPr lang="en-GB" sz="1600" i="1"/>
          </a:p>
          <a:p>
            <a:endParaRPr lang="en-GB" sz="1600"/>
          </a:p>
          <a:p>
            <a:endParaRPr lang="en-GB" sz="1600" i="1"/>
          </a:p>
        </p:txBody>
      </p:sp>
    </p:spTree>
    <p:extLst>
      <p:ext uri="{BB962C8B-B14F-4D97-AF65-F5344CB8AC3E}">
        <p14:creationId xmlns:p14="http://schemas.microsoft.com/office/powerpoint/2010/main" val="155789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C1AC3-D0CC-4361-8759-C14B68B02DFE}"/>
              </a:ext>
            </a:extLst>
          </p:cNvPr>
          <p:cNvSpPr>
            <a:spLocks noGrp="1"/>
          </p:cNvSpPr>
          <p:nvPr>
            <p:ph type="title"/>
          </p:nvPr>
        </p:nvSpPr>
        <p:spPr>
          <a:xfrm>
            <a:off x="545457" y="1173960"/>
            <a:ext cx="11207804" cy="353294"/>
          </a:xfrm>
        </p:spPr>
        <p:txBody>
          <a:bodyPr>
            <a:noAutofit/>
          </a:bodyPr>
          <a:lstStyle/>
          <a:p>
            <a:pPr>
              <a:lnSpc>
                <a:spcPct val="100000"/>
              </a:lnSpc>
              <a:spcBef>
                <a:spcPts val="600"/>
              </a:spcBef>
            </a:pPr>
            <a:r>
              <a:rPr lang="en-GB" sz="2400"/>
              <a:t>Moving goods between NI and the EU, and between NI and the rest of the world</a:t>
            </a:r>
          </a:p>
        </p:txBody>
      </p:sp>
      <p:sp>
        <p:nvSpPr>
          <p:cNvPr id="5" name="Footer Placeholder 4">
            <a:extLst>
              <a:ext uri="{FF2B5EF4-FFF2-40B4-BE49-F238E27FC236}">
                <a16:creationId xmlns:a16="http://schemas.microsoft.com/office/drawing/2014/main" id="{8528F8D1-6D9D-453C-9573-844B14FE9D5E}"/>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prstClr val="white"/>
                </a:solidFill>
                <a:effectLst/>
                <a:uLnTx/>
                <a:uFillTx/>
                <a:latin typeface="Arial"/>
                <a:ea typeface="+mn-ea"/>
                <a:cs typeface="+mn-cs"/>
              </a:rPr>
              <a:t>HM Government | GB-NI Customs Readiness | December 2020</a:t>
            </a:r>
          </a:p>
        </p:txBody>
      </p:sp>
      <p:sp>
        <p:nvSpPr>
          <p:cNvPr id="6" name="Slide Number Placeholder 5">
            <a:extLst>
              <a:ext uri="{FF2B5EF4-FFF2-40B4-BE49-F238E27FC236}">
                <a16:creationId xmlns:a16="http://schemas.microsoft.com/office/drawing/2014/main" id="{C580DB88-DCA6-4D19-9BEC-836A8F69397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36580A-33A4-4F93-A02B-C613D65C79F7}" type="slidenum">
              <a:rPr kumimoji="0" lang="en-GB" sz="1000" b="0" i="0" u="none" strike="noStrike" kern="1200" cap="none" spc="0" normalizeH="0" baseline="0" noProof="0" smtClean="0">
                <a:ln>
                  <a:noFill/>
                </a:ln>
                <a:solidFill>
                  <a:prstClr val="white"/>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000" b="0" i="0" u="none" strike="noStrike" kern="1200" cap="none" spc="0" normalizeH="0" baseline="0" noProof="0">
              <a:ln>
                <a:noFill/>
              </a:ln>
              <a:solidFill>
                <a:prstClr val="white"/>
              </a:solidFill>
              <a:effectLst/>
              <a:uLnTx/>
              <a:uFillTx/>
              <a:latin typeface="Arial"/>
              <a:ea typeface="+mn-ea"/>
              <a:cs typeface="+mn-cs"/>
            </a:endParaRPr>
          </a:p>
        </p:txBody>
      </p:sp>
      <p:sp>
        <p:nvSpPr>
          <p:cNvPr id="7" name="Rectangle: Rounded Corners 6">
            <a:extLst>
              <a:ext uri="{FF2B5EF4-FFF2-40B4-BE49-F238E27FC236}">
                <a16:creationId xmlns:a16="http://schemas.microsoft.com/office/drawing/2014/main" id="{3CEE4E87-1E7E-436A-A7E8-08AB4E69F8BB}"/>
              </a:ext>
            </a:extLst>
          </p:cNvPr>
          <p:cNvSpPr/>
          <p:nvPr/>
        </p:nvSpPr>
        <p:spPr>
          <a:xfrm>
            <a:off x="545457" y="1588957"/>
            <a:ext cx="8411166" cy="4467069"/>
          </a:xfrm>
          <a:prstGeom prst="roundRect">
            <a:avLst>
              <a:gd name="adj" fmla="val 5160"/>
            </a:avLst>
          </a:prstGeom>
          <a:ln>
            <a:solidFill>
              <a:schemeClr val="accent1"/>
            </a:solidFill>
          </a:ln>
        </p:spPr>
        <p:style>
          <a:lnRef idx="2">
            <a:schemeClr val="accent4"/>
          </a:lnRef>
          <a:fillRef idx="1">
            <a:schemeClr val="lt1"/>
          </a:fillRef>
          <a:effectRef idx="0">
            <a:schemeClr val="accent4"/>
          </a:effectRef>
          <a:fontRef idx="minor">
            <a:schemeClr val="dk1"/>
          </a:fontRef>
        </p:style>
        <p:txBody>
          <a:bodyPr rtlCol="0" anchor="t"/>
          <a:lstStyle/>
          <a:p>
            <a:pPr algn="ctr">
              <a:spcBef>
                <a:spcPts val="600"/>
              </a:spcBef>
            </a:pPr>
            <a:r>
              <a:rPr lang="en-GB" sz="1200" b="1" u="sng"/>
              <a:t>Moving goods between NI and the EU</a:t>
            </a:r>
          </a:p>
          <a:p>
            <a:pPr marL="285750" indent="-285750">
              <a:lnSpc>
                <a:spcPct val="100000"/>
              </a:lnSpc>
              <a:spcBef>
                <a:spcPts val="600"/>
              </a:spcBef>
              <a:buFont typeface="Courier New" panose="02070309020205020404" pitchFamily="49" charset="0"/>
              <a:buChar char="o"/>
            </a:pPr>
            <a:r>
              <a:rPr lang="en-GB" sz="1200"/>
              <a:t>There will be </a:t>
            </a:r>
            <a:r>
              <a:rPr lang="en-GB" sz="1200" b="1"/>
              <a:t>no change </a:t>
            </a:r>
            <a:r>
              <a:rPr lang="en-GB" sz="1200"/>
              <a:t>for the direct movement of goods covered by the Protocol between Northern Ireland and EU Member States, including Ireland. </a:t>
            </a:r>
          </a:p>
          <a:p>
            <a:pPr marL="285750" indent="-285750">
              <a:lnSpc>
                <a:spcPct val="100000"/>
              </a:lnSpc>
              <a:spcBef>
                <a:spcPts val="600"/>
              </a:spcBef>
              <a:buFont typeface="Courier New" panose="02070309020205020404" pitchFamily="49" charset="0"/>
              <a:buChar char="o"/>
            </a:pPr>
            <a:r>
              <a:rPr lang="en-GB" sz="1200" b="1"/>
              <a:t>Trade in goods between Northern Ireland and Ireland, and between Northern Ireland and EU Member States, will continue unaffected</a:t>
            </a:r>
            <a:r>
              <a:rPr lang="en-GB" sz="1200"/>
              <a:t>, with no change at the border, no new paperwork, and no tariffs or regulatory checks.</a:t>
            </a:r>
          </a:p>
          <a:p>
            <a:pPr marL="285750" indent="-285750">
              <a:spcBef>
                <a:spcPts val="600"/>
              </a:spcBef>
              <a:buFont typeface="Courier New" panose="02070309020205020404" pitchFamily="49" charset="0"/>
              <a:buChar char="o"/>
            </a:pPr>
            <a:r>
              <a:rPr lang="en-GB" sz="1200"/>
              <a:t>However, if you move goods from Northern Ireland to the EU via Great Britain, </a:t>
            </a:r>
            <a:r>
              <a:rPr lang="en-GB" sz="1200" b="1"/>
              <a:t>there will be new requirements</a:t>
            </a:r>
            <a:r>
              <a:rPr lang="en-GB" sz="1200"/>
              <a:t>. </a:t>
            </a:r>
          </a:p>
          <a:p>
            <a:pPr marL="285750" indent="-285750">
              <a:lnSpc>
                <a:spcPct val="100000"/>
              </a:lnSpc>
              <a:spcBef>
                <a:spcPts val="600"/>
              </a:spcBef>
              <a:buFont typeface="Courier New" panose="02070309020205020404" pitchFamily="49" charset="0"/>
              <a:buChar char="o"/>
            </a:pPr>
            <a:r>
              <a:rPr lang="en-GB" sz="1200"/>
              <a:t>Any </a:t>
            </a:r>
            <a:r>
              <a:rPr lang="en-GB" sz="1200" b="1"/>
              <a:t>approvals</a:t>
            </a:r>
            <a:r>
              <a:rPr lang="en-GB" sz="1200"/>
              <a:t> or </a:t>
            </a:r>
            <a:r>
              <a:rPr lang="en-GB" sz="1200" b="1"/>
              <a:t>certifications</a:t>
            </a:r>
            <a:r>
              <a:rPr lang="en-GB" sz="1200"/>
              <a:t> secured in order to place goods on the market in the EU will be recognised when seeking to place the same goods on the market in the United Kingdom – avoiding the need for additional approvals to access the UK market. </a:t>
            </a:r>
          </a:p>
          <a:p>
            <a:pPr marL="285750" indent="-285750">
              <a:lnSpc>
                <a:spcPct val="100000"/>
              </a:lnSpc>
              <a:spcBef>
                <a:spcPts val="600"/>
              </a:spcBef>
              <a:buFont typeface="Courier New" panose="02070309020205020404" pitchFamily="49" charset="0"/>
              <a:buChar char="o"/>
            </a:pPr>
            <a:r>
              <a:rPr lang="en-GB" sz="1200"/>
              <a:t>This will also apply to goods </a:t>
            </a:r>
            <a:r>
              <a:rPr lang="en-GB" sz="1200" b="1">
                <a:hlinkClick r:id="rId2"/>
              </a:rPr>
              <a:t>moved under transit</a:t>
            </a:r>
            <a:r>
              <a:rPr lang="en-GB" sz="1200" b="1"/>
              <a:t> </a:t>
            </a:r>
            <a:r>
              <a:rPr lang="en-GB" sz="1200"/>
              <a:t>between Northern Ireland and the EU via Great Britain (‘the </a:t>
            </a:r>
            <a:r>
              <a:rPr lang="en-GB" sz="1200" err="1"/>
              <a:t>landbridge</a:t>
            </a:r>
            <a:r>
              <a:rPr lang="en-GB" sz="1200"/>
              <a:t>’). If you are using transit:</a:t>
            </a:r>
          </a:p>
          <a:p>
            <a:pPr marL="742950" lvl="1" indent="-285750">
              <a:spcBef>
                <a:spcPts val="600"/>
              </a:spcBef>
              <a:buFont typeface="Wingdings" panose="05000000000000000000" pitchFamily="2" charset="2"/>
              <a:buChar char="§"/>
            </a:pPr>
            <a:r>
              <a:rPr lang="en-GB" sz="1200"/>
              <a:t>You must be authorised to use transit and movements must start and end at an approved premises or a government office of departure/destination</a:t>
            </a:r>
          </a:p>
          <a:p>
            <a:pPr marL="742950" lvl="1" indent="-285750">
              <a:lnSpc>
                <a:spcPct val="100000"/>
              </a:lnSpc>
              <a:spcBef>
                <a:spcPts val="600"/>
              </a:spcBef>
              <a:buFont typeface="Wingdings" panose="05000000000000000000" pitchFamily="2" charset="2"/>
              <a:buChar char="§"/>
            </a:pPr>
            <a:r>
              <a:rPr lang="en-GB" sz="1200"/>
              <a:t>Your goods will be subject to specific processes and declarations</a:t>
            </a:r>
          </a:p>
          <a:p>
            <a:pPr marL="742950" lvl="1" indent="-285750">
              <a:lnSpc>
                <a:spcPct val="100000"/>
              </a:lnSpc>
              <a:spcBef>
                <a:spcPts val="600"/>
              </a:spcBef>
              <a:buFont typeface="Wingdings" panose="05000000000000000000" pitchFamily="2" charset="2"/>
              <a:buChar char="§"/>
            </a:pPr>
            <a:r>
              <a:rPr lang="en-GB" sz="1200"/>
              <a:t>You will only need to make customs declarations and pay import duties when the goods arrive at their final destination</a:t>
            </a:r>
          </a:p>
          <a:p>
            <a:pPr marL="285750" indent="-285750">
              <a:spcBef>
                <a:spcPts val="600"/>
              </a:spcBef>
              <a:buFont typeface="Wingdings" panose="05000000000000000000" pitchFamily="2" charset="2"/>
              <a:buChar char="§"/>
            </a:pPr>
            <a:r>
              <a:rPr lang="en-GB" sz="1200"/>
              <a:t>For </a:t>
            </a:r>
            <a:r>
              <a:rPr lang="en-GB" sz="1200" b="1"/>
              <a:t>EU-GB-NI transit movements</a:t>
            </a:r>
            <a:r>
              <a:rPr lang="en-GB" sz="1200">
                <a:solidFill>
                  <a:schemeClr val="tx1"/>
                </a:solidFill>
              </a:rPr>
              <a:t>, no export </a:t>
            </a:r>
            <a:r>
              <a:rPr lang="en-GB" sz="1200"/>
              <a:t>declaration is required for the goods to leave the EU and no import declaration is needed in NI, as the goods move under duty suspension and remain in the Single Market. However, you will still need to make </a:t>
            </a:r>
            <a:r>
              <a:rPr lang="en-GB" sz="1200" b="1"/>
              <a:t>entry and exit Safety &amp; Security declarations</a:t>
            </a:r>
            <a:r>
              <a:rPr lang="en-GB" sz="1200"/>
              <a:t>.</a:t>
            </a:r>
          </a:p>
        </p:txBody>
      </p:sp>
      <p:sp>
        <p:nvSpPr>
          <p:cNvPr id="11" name="Rectangle: Rounded Corners 10">
            <a:extLst>
              <a:ext uri="{FF2B5EF4-FFF2-40B4-BE49-F238E27FC236}">
                <a16:creationId xmlns:a16="http://schemas.microsoft.com/office/drawing/2014/main" id="{E1EA5345-43AB-4820-9364-07119B9A9513}"/>
              </a:ext>
            </a:extLst>
          </p:cNvPr>
          <p:cNvSpPr/>
          <p:nvPr/>
        </p:nvSpPr>
        <p:spPr>
          <a:xfrm>
            <a:off x="9091534" y="1588957"/>
            <a:ext cx="2661727" cy="4467069"/>
          </a:xfrm>
          <a:prstGeom prst="roundRect">
            <a:avLst>
              <a:gd name="adj" fmla="val 5160"/>
            </a:avLst>
          </a:prstGeom>
          <a:solidFill>
            <a:schemeClr val="bg1"/>
          </a:solidFill>
          <a:ln>
            <a:solidFill>
              <a:schemeClr val="accent1"/>
            </a:solidFill>
          </a:ln>
        </p:spPr>
        <p:style>
          <a:lnRef idx="2">
            <a:schemeClr val="accent4"/>
          </a:lnRef>
          <a:fillRef idx="1">
            <a:schemeClr val="lt1"/>
          </a:fillRef>
          <a:effectRef idx="0">
            <a:schemeClr val="accent4"/>
          </a:effectRef>
          <a:fontRef idx="minor">
            <a:schemeClr val="dk1"/>
          </a:fontRef>
        </p:style>
        <p:txBody>
          <a:bodyPr rtlCol="0" anchor="t"/>
          <a:lstStyle/>
          <a:p>
            <a:pPr algn="ctr">
              <a:spcBef>
                <a:spcPts val="600"/>
              </a:spcBef>
            </a:pPr>
            <a:r>
              <a:rPr lang="en-GB" sz="1200" b="1" u="sng"/>
              <a:t>Moving goods between NI and </a:t>
            </a:r>
            <a:r>
              <a:rPr lang="en-GB" sz="1200" b="1" u="sng" err="1"/>
              <a:t>RoW</a:t>
            </a:r>
            <a:endParaRPr lang="en-GB" sz="1200" b="1" u="sng"/>
          </a:p>
          <a:p>
            <a:pPr marL="285750" indent="-285750">
              <a:lnSpc>
                <a:spcPct val="100000"/>
              </a:lnSpc>
              <a:spcBef>
                <a:spcPts val="600"/>
              </a:spcBef>
              <a:buFont typeface="Courier New" panose="02070309020205020404" pitchFamily="49" charset="0"/>
              <a:buChar char="o"/>
            </a:pPr>
            <a:r>
              <a:rPr lang="en-GB" sz="1200"/>
              <a:t>The overall process for trading between Northern Ireland and non-EU countries will continue broadly as it does today. </a:t>
            </a:r>
          </a:p>
          <a:p>
            <a:pPr marL="285750" indent="-285750">
              <a:lnSpc>
                <a:spcPct val="100000"/>
              </a:lnSpc>
              <a:spcBef>
                <a:spcPts val="600"/>
              </a:spcBef>
              <a:buFont typeface="Courier New" panose="02070309020205020404" pitchFamily="49" charset="0"/>
              <a:buChar char="o"/>
            </a:pPr>
            <a:r>
              <a:rPr lang="en-GB" sz="1200"/>
              <a:t>Further guidance is available here:</a:t>
            </a:r>
          </a:p>
          <a:p>
            <a:pPr marL="742950" lvl="1" indent="-285750">
              <a:lnSpc>
                <a:spcPct val="100000"/>
              </a:lnSpc>
              <a:spcBef>
                <a:spcPts val="600"/>
              </a:spcBef>
              <a:buFont typeface="Wingdings" panose="05000000000000000000" pitchFamily="2" charset="2"/>
              <a:buChar char="§"/>
            </a:pPr>
            <a:r>
              <a:rPr lang="en-GB" sz="1200" b="1">
                <a:hlinkClick r:id="rId3"/>
              </a:rPr>
              <a:t>Export goods to countries outside the EU: step by step</a:t>
            </a:r>
            <a:endParaRPr lang="en-GB" sz="1200" b="1"/>
          </a:p>
          <a:p>
            <a:pPr marL="742950" lvl="1" indent="-285750">
              <a:lnSpc>
                <a:spcPct val="100000"/>
              </a:lnSpc>
              <a:spcBef>
                <a:spcPts val="600"/>
              </a:spcBef>
              <a:buFont typeface="Wingdings" panose="05000000000000000000" pitchFamily="2" charset="2"/>
              <a:buChar char="§"/>
            </a:pPr>
            <a:r>
              <a:rPr lang="en-GB" sz="1200" b="1">
                <a:hlinkClick r:id="rId4"/>
              </a:rPr>
              <a:t>Import goods from outside the EU: step by step</a:t>
            </a:r>
            <a:endParaRPr lang="en-GB" sz="1200" b="1"/>
          </a:p>
          <a:p>
            <a:pPr marL="285750" indent="-285750">
              <a:lnSpc>
                <a:spcPct val="100000"/>
              </a:lnSpc>
              <a:spcBef>
                <a:spcPts val="600"/>
              </a:spcBef>
              <a:buFont typeface="Courier New" panose="02070309020205020404" pitchFamily="49" charset="0"/>
              <a:buChar char="o"/>
            </a:pPr>
            <a:r>
              <a:rPr lang="en-GB" sz="1200"/>
              <a:t>Tariffs may apply for goods imported from the rest of the world.</a:t>
            </a:r>
          </a:p>
          <a:p>
            <a:pPr marL="285750" indent="-285750">
              <a:spcBef>
                <a:spcPts val="600"/>
              </a:spcBef>
              <a:buFont typeface="Courier New" panose="02070309020205020404" pitchFamily="49" charset="0"/>
              <a:buChar char="o"/>
            </a:pPr>
            <a:r>
              <a:rPr lang="en-GB" sz="1200"/>
              <a:t>Further information is available </a:t>
            </a:r>
            <a:r>
              <a:rPr lang="en-GB" sz="1200" b="1">
                <a:hlinkClick r:id="rId5"/>
              </a:rPr>
              <a:t>here</a:t>
            </a:r>
            <a:r>
              <a:rPr lang="en-GB" sz="1200"/>
              <a:t>.</a:t>
            </a:r>
          </a:p>
          <a:p>
            <a:pPr marL="285750" indent="-285750">
              <a:lnSpc>
                <a:spcPct val="100000"/>
              </a:lnSpc>
              <a:spcBef>
                <a:spcPts val="600"/>
              </a:spcBef>
              <a:buFont typeface="Courier New" panose="02070309020205020404" pitchFamily="49" charset="0"/>
              <a:buChar char="o"/>
            </a:pPr>
            <a:endParaRPr lang="en-GB" sz="1200"/>
          </a:p>
          <a:p>
            <a:pPr>
              <a:spcBef>
                <a:spcPts val="600"/>
              </a:spcBef>
            </a:pPr>
            <a:endParaRPr lang="en-GB" sz="1200">
              <a:solidFill>
                <a:schemeClr val="bg2"/>
              </a:solidFill>
            </a:endParaRPr>
          </a:p>
        </p:txBody>
      </p:sp>
    </p:spTree>
    <p:extLst>
      <p:ext uri="{BB962C8B-B14F-4D97-AF65-F5344CB8AC3E}">
        <p14:creationId xmlns:p14="http://schemas.microsoft.com/office/powerpoint/2010/main" val="34424998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4">
            <a:extLst>
              <a:ext uri="{FF2B5EF4-FFF2-40B4-BE49-F238E27FC236}">
                <a16:creationId xmlns:a16="http://schemas.microsoft.com/office/drawing/2014/main" id="{5F8584FF-A657-4983-8C38-5184D4690700}"/>
              </a:ext>
            </a:extLst>
          </p:cNvPr>
          <p:cNvGraphicFramePr>
            <a:graphicFrameLocks noGrp="1"/>
          </p:cNvGraphicFramePr>
          <p:nvPr>
            <p:extLst>
              <p:ext uri="{D42A27DB-BD31-4B8C-83A1-F6EECF244321}">
                <p14:modId xmlns:p14="http://schemas.microsoft.com/office/powerpoint/2010/main" val="3327773327"/>
              </p:ext>
            </p:extLst>
          </p:nvPr>
        </p:nvGraphicFramePr>
        <p:xfrm>
          <a:off x="267298" y="868812"/>
          <a:ext cx="11669598" cy="5630584"/>
        </p:xfrm>
        <a:graphic>
          <a:graphicData uri="http://schemas.openxmlformats.org/drawingml/2006/table">
            <a:tbl>
              <a:tblPr firstRow="1" bandRow="1">
                <a:tableStyleId>{5C22544A-7EE6-4342-B048-85BDC9FD1C3A}</a:tableStyleId>
              </a:tblPr>
              <a:tblGrid>
                <a:gridCol w="1054606">
                  <a:extLst>
                    <a:ext uri="{9D8B030D-6E8A-4147-A177-3AD203B41FA5}">
                      <a16:colId xmlns:a16="http://schemas.microsoft.com/office/drawing/2014/main" val="1961238942"/>
                    </a:ext>
                  </a:extLst>
                </a:gridCol>
                <a:gridCol w="5031340">
                  <a:extLst>
                    <a:ext uri="{9D8B030D-6E8A-4147-A177-3AD203B41FA5}">
                      <a16:colId xmlns:a16="http://schemas.microsoft.com/office/drawing/2014/main" val="1566191095"/>
                    </a:ext>
                  </a:extLst>
                </a:gridCol>
                <a:gridCol w="5583652">
                  <a:extLst>
                    <a:ext uri="{9D8B030D-6E8A-4147-A177-3AD203B41FA5}">
                      <a16:colId xmlns:a16="http://schemas.microsoft.com/office/drawing/2014/main" val="2324700661"/>
                    </a:ext>
                  </a:extLst>
                </a:gridCol>
              </a:tblGrid>
              <a:tr h="509944">
                <a:tc>
                  <a:txBody>
                    <a:bodyPr/>
                    <a:lstStyle/>
                    <a:p>
                      <a:pPr algn="ctr"/>
                      <a:r>
                        <a:rPr lang="en-GB"/>
                        <a:t>Slide</a:t>
                      </a:r>
                    </a:p>
                  </a:txBody>
                  <a:tcPr anchor="ctr"/>
                </a:tc>
                <a:tc>
                  <a:txBody>
                    <a:bodyPr/>
                    <a:lstStyle/>
                    <a:p>
                      <a:pPr algn="ctr"/>
                      <a:r>
                        <a:rPr lang="en-GB"/>
                        <a:t>Title</a:t>
                      </a:r>
                    </a:p>
                  </a:txBody>
                  <a:tcPr anchor="ctr"/>
                </a:tc>
                <a:tc>
                  <a:txBody>
                    <a:bodyPr/>
                    <a:lstStyle/>
                    <a:p>
                      <a:pPr algn="ctr"/>
                      <a:r>
                        <a:rPr lang="en-GB"/>
                        <a:t>Overview</a:t>
                      </a:r>
                    </a:p>
                  </a:txBody>
                  <a:tcPr anchor="ctr"/>
                </a:tc>
                <a:extLst>
                  <a:ext uri="{0D108BD9-81ED-4DB2-BD59-A6C34878D82A}">
                    <a16:rowId xmlns:a16="http://schemas.microsoft.com/office/drawing/2014/main" val="2746871947"/>
                  </a:ext>
                </a:extLst>
              </a:tr>
              <a:tr h="509944">
                <a:tc>
                  <a:txBody>
                    <a:bodyPr/>
                    <a:lstStyle/>
                    <a:p>
                      <a:pPr algn="ctr"/>
                      <a:r>
                        <a:rPr lang="en-GB" sz="1600"/>
                        <a:t>3</a:t>
                      </a:r>
                    </a:p>
                  </a:txBody>
                  <a:tcPr anchor="ctr"/>
                </a:tc>
                <a:tc>
                  <a:txBody>
                    <a:bodyPr/>
                    <a:lstStyle/>
                    <a:p>
                      <a:r>
                        <a:rPr lang="en-GB" sz="1600" dirty="0">
                          <a:hlinkClick r:id="rId2" action="ppaction://hlinksldjump"/>
                        </a:rPr>
                        <a:t>What are the key changes for medicines and medical products from 1 January 2021 and how can I prepare? </a:t>
                      </a:r>
                      <a:endParaRPr lang="en-GB" sz="1600" dirty="0"/>
                    </a:p>
                  </a:txBody>
                  <a:tcPr anchor="ctr"/>
                </a:tc>
                <a:tc>
                  <a:txBody>
                    <a:bodyPr/>
                    <a:lstStyle/>
                    <a:p>
                      <a:r>
                        <a:rPr lang="en-GB" sz="1600"/>
                        <a:t>New customs requirements for moving goods between GB and NI from 1 January 2021.</a:t>
                      </a:r>
                    </a:p>
                  </a:txBody>
                  <a:tcPr anchor="ctr"/>
                </a:tc>
                <a:extLst>
                  <a:ext uri="{0D108BD9-81ED-4DB2-BD59-A6C34878D82A}">
                    <a16:rowId xmlns:a16="http://schemas.microsoft.com/office/drawing/2014/main" val="2843127491"/>
                  </a:ext>
                </a:extLst>
              </a:tr>
              <a:tr h="556813">
                <a:tc>
                  <a:txBody>
                    <a:bodyPr/>
                    <a:lstStyle/>
                    <a:p>
                      <a:pPr algn="ctr"/>
                      <a:r>
                        <a:rPr lang="en-GB" sz="1600"/>
                        <a:t>4</a:t>
                      </a:r>
                    </a:p>
                  </a:txBody>
                  <a:tcPr anchor="ctr"/>
                </a:tc>
                <a:tc>
                  <a:txBody>
                    <a:bodyPr/>
                    <a:lstStyle/>
                    <a:p>
                      <a:r>
                        <a:rPr lang="en-GB" sz="1600">
                          <a:hlinkClick r:id="rId3" action="ppaction://hlinksldjump"/>
                        </a:rPr>
                        <a:t>Preparing to move goods from Great Britain to Northern Ireland from 1 January 2021</a:t>
                      </a:r>
                      <a:endParaRPr lang="en-GB" sz="1600"/>
                    </a:p>
                  </a:txBody>
                  <a:tcPr anchor="ctr"/>
                </a:tc>
                <a:tc>
                  <a:txBody>
                    <a:bodyPr/>
                    <a:lstStyle/>
                    <a:p>
                      <a:r>
                        <a:rPr lang="en-GB" sz="1600" dirty="0"/>
                        <a:t>Preparatory actions for moving goods from GB to NI.</a:t>
                      </a:r>
                    </a:p>
                  </a:txBody>
                  <a:tcPr anchor="ctr"/>
                </a:tc>
                <a:extLst>
                  <a:ext uri="{0D108BD9-81ED-4DB2-BD59-A6C34878D82A}">
                    <a16:rowId xmlns:a16="http://schemas.microsoft.com/office/drawing/2014/main" val="3888610328"/>
                  </a:ext>
                </a:extLst>
              </a:tr>
              <a:tr h="556813">
                <a:tc>
                  <a:txBody>
                    <a:bodyPr/>
                    <a:lstStyle/>
                    <a:p>
                      <a:pPr algn="ctr"/>
                      <a:r>
                        <a:rPr lang="en-GB" sz="1600"/>
                        <a:t>5</a:t>
                      </a:r>
                    </a:p>
                  </a:txBody>
                  <a:tcPr anchor="ctr"/>
                </a:tc>
                <a:tc>
                  <a:txBody>
                    <a:bodyPr/>
                    <a:lstStyle/>
                    <a:p>
                      <a:r>
                        <a:rPr lang="en-GB" sz="1600">
                          <a:hlinkClick r:id="rId4" action="ppaction://hlinksldjump"/>
                        </a:rPr>
                        <a:t>Using the Trader Support Service to move goods from Great Britain to Northern Ireland</a:t>
                      </a:r>
                      <a:endParaRPr lang="en-GB" sz="16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Using the TSS to support you with your customs declarations.</a:t>
                      </a:r>
                    </a:p>
                  </a:txBody>
                  <a:tcPr anchor="ctr"/>
                </a:tc>
                <a:extLst>
                  <a:ext uri="{0D108BD9-81ED-4DB2-BD59-A6C34878D82A}">
                    <a16:rowId xmlns:a16="http://schemas.microsoft.com/office/drawing/2014/main" val="2227780815"/>
                  </a:ext>
                </a:extLst>
              </a:tr>
              <a:tr h="556813">
                <a:tc>
                  <a:txBody>
                    <a:bodyPr/>
                    <a:lstStyle/>
                    <a:p>
                      <a:pPr algn="ctr"/>
                      <a:r>
                        <a:rPr lang="en-GB" sz="1600"/>
                        <a:t>6</a:t>
                      </a:r>
                    </a:p>
                  </a:txBody>
                  <a:tcPr anchor="ctr"/>
                </a:tc>
                <a:tc>
                  <a:txBody>
                    <a:bodyPr/>
                    <a:lstStyle/>
                    <a:p>
                      <a:r>
                        <a:rPr lang="en-GB" sz="1600">
                          <a:hlinkClick r:id="rId5" action="ppaction://hlinksldjump"/>
                        </a:rPr>
                        <a:t>Who is responsible for carrying out customs requirements for moving goods from GB to NI?</a:t>
                      </a:r>
                      <a:endParaRPr lang="en-GB" sz="16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Deciding which Incoterms® to use to move your goods.</a:t>
                      </a:r>
                    </a:p>
                  </a:txBody>
                  <a:tcPr anchor="ctr"/>
                </a:tc>
                <a:extLst>
                  <a:ext uri="{0D108BD9-81ED-4DB2-BD59-A6C34878D82A}">
                    <a16:rowId xmlns:a16="http://schemas.microsoft.com/office/drawing/2014/main" val="1076761327"/>
                  </a:ext>
                </a:extLst>
              </a:tr>
              <a:tr h="556813">
                <a:tc>
                  <a:txBody>
                    <a:bodyPr/>
                    <a:lstStyle/>
                    <a:p>
                      <a:pPr algn="ctr"/>
                      <a:r>
                        <a:rPr lang="en-GB" sz="1600"/>
                        <a:t>7</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a:hlinkClick r:id="rId6" action="ppaction://hlinksldjump"/>
                        </a:rPr>
                        <a:t>Submitting customs declarations for goods moving from Great Britain to Northern Ireland from 1 January 2021</a:t>
                      </a:r>
                      <a:endParaRPr lang="en-GB" sz="160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dirty="0"/>
                        <a:t>Details of pre-lodgement of customs declarations prior to the movement of goods.</a:t>
                      </a:r>
                    </a:p>
                  </a:txBody>
                  <a:tcPr anchor="ctr"/>
                </a:tc>
                <a:extLst>
                  <a:ext uri="{0D108BD9-81ED-4DB2-BD59-A6C34878D82A}">
                    <a16:rowId xmlns:a16="http://schemas.microsoft.com/office/drawing/2014/main" val="10940304"/>
                  </a:ext>
                </a:extLst>
              </a:tr>
              <a:tr h="556813">
                <a:tc>
                  <a:txBody>
                    <a:bodyPr/>
                    <a:lstStyle/>
                    <a:p>
                      <a:pPr algn="ctr"/>
                      <a:r>
                        <a:rPr lang="en-GB" sz="1600"/>
                        <a:t>8</a:t>
                      </a:r>
                    </a:p>
                  </a:txBody>
                  <a:tcPr anchor="ctr"/>
                </a:tc>
                <a:tc>
                  <a:txBody>
                    <a:bodyPr/>
                    <a:lstStyle/>
                    <a:p>
                      <a:r>
                        <a:rPr lang="en-GB" sz="1600">
                          <a:hlinkClick r:id="rId7" action="ppaction://hlinksldjump"/>
                        </a:rPr>
                        <a:t>TSS GB-NI declarations process – Customs Freight Simplified Procedures (non-controlled goods)</a:t>
                      </a:r>
                      <a:endParaRPr lang="en-GB" sz="1600"/>
                    </a:p>
                  </a:txBody>
                  <a:tcPr anchor="ctr"/>
                </a:tc>
                <a:tc>
                  <a:txBody>
                    <a:bodyPr/>
                    <a:lstStyle/>
                    <a:p>
                      <a:r>
                        <a:rPr lang="en-GB" sz="1600" dirty="0"/>
                        <a:t>Process map for submitting declarations when moving goods from GB to NI.</a:t>
                      </a:r>
                    </a:p>
                  </a:txBody>
                  <a:tcPr anchor="ctr"/>
                </a:tc>
                <a:extLst>
                  <a:ext uri="{0D108BD9-81ED-4DB2-BD59-A6C34878D82A}">
                    <a16:rowId xmlns:a16="http://schemas.microsoft.com/office/drawing/2014/main" val="113605904"/>
                  </a:ext>
                </a:extLst>
              </a:tr>
              <a:tr h="556813">
                <a:tc>
                  <a:txBody>
                    <a:bodyPr/>
                    <a:lstStyle/>
                    <a:p>
                      <a:pPr algn="ctr"/>
                      <a:r>
                        <a:rPr lang="en-GB" sz="1600"/>
                        <a:t>9</a:t>
                      </a:r>
                    </a:p>
                  </a:txBody>
                  <a:tcPr anchor="ctr"/>
                </a:tc>
                <a:tc>
                  <a:txBody>
                    <a:bodyPr/>
                    <a:lstStyle/>
                    <a:p>
                      <a:r>
                        <a:rPr lang="en-GB" sz="1600" dirty="0">
                          <a:hlinkClick r:id="rId8" action="ppaction://hlinksldjump"/>
                        </a:rPr>
                        <a:t>Moving goods from Northern Ireland to Great Britain from 1 January 2021</a:t>
                      </a:r>
                      <a:endParaRPr lang="en-GB" sz="1600" dirty="0"/>
                    </a:p>
                  </a:txBody>
                  <a:tcPr anchor="ctr"/>
                </a:tc>
                <a:tc>
                  <a:txBody>
                    <a:bodyPr/>
                    <a:lstStyle/>
                    <a:p>
                      <a:r>
                        <a:rPr lang="en-GB" sz="1600"/>
                        <a:t>The process for moving goods from NI to GB.</a:t>
                      </a:r>
                    </a:p>
                  </a:txBody>
                  <a:tcPr anchor="ctr"/>
                </a:tc>
                <a:extLst>
                  <a:ext uri="{0D108BD9-81ED-4DB2-BD59-A6C34878D82A}">
                    <a16:rowId xmlns:a16="http://schemas.microsoft.com/office/drawing/2014/main" val="2904711737"/>
                  </a:ext>
                </a:extLst>
              </a:tr>
              <a:tr h="556813">
                <a:tc>
                  <a:txBody>
                    <a:bodyPr/>
                    <a:lstStyle/>
                    <a:p>
                      <a:pPr algn="ctr"/>
                      <a:r>
                        <a:rPr lang="en-GB" sz="1600"/>
                        <a:t>10</a:t>
                      </a:r>
                    </a:p>
                  </a:txBody>
                  <a:tcPr anchor="ctr"/>
                </a:tc>
                <a:tc>
                  <a:txBody>
                    <a:bodyPr/>
                    <a:lstStyle/>
                    <a:p>
                      <a:r>
                        <a:rPr lang="en-GB" sz="1600">
                          <a:hlinkClick r:id="rId9" action="ppaction://hlinksldjump"/>
                        </a:rPr>
                        <a:t>Moving goods between NI and the EU, and between NI and the rest of the world</a:t>
                      </a:r>
                      <a:endParaRPr lang="en-GB" sz="1600"/>
                    </a:p>
                  </a:txBody>
                  <a:tcPr anchor="ctr"/>
                </a:tc>
                <a:tc>
                  <a:txBody>
                    <a:bodyPr/>
                    <a:lstStyle/>
                    <a:p>
                      <a:r>
                        <a:rPr lang="en-GB" sz="1600" dirty="0"/>
                        <a:t>The process for moving goods between NI and the EU or </a:t>
                      </a:r>
                      <a:r>
                        <a:rPr lang="en-GB" sz="1600" dirty="0" err="1"/>
                        <a:t>RoW</a:t>
                      </a:r>
                      <a:r>
                        <a:rPr lang="en-GB" sz="1600" dirty="0"/>
                        <a:t>.</a:t>
                      </a:r>
                    </a:p>
                  </a:txBody>
                  <a:tcPr anchor="ctr"/>
                </a:tc>
                <a:extLst>
                  <a:ext uri="{0D108BD9-81ED-4DB2-BD59-A6C34878D82A}">
                    <a16:rowId xmlns:a16="http://schemas.microsoft.com/office/drawing/2014/main" val="324403243"/>
                  </a:ext>
                </a:extLst>
              </a:tr>
            </a:tbl>
          </a:graphicData>
        </a:graphic>
      </p:graphicFrame>
      <p:sp>
        <p:nvSpPr>
          <p:cNvPr id="8" name="Rectangle 7">
            <a:extLst>
              <a:ext uri="{FF2B5EF4-FFF2-40B4-BE49-F238E27FC236}">
                <a16:creationId xmlns:a16="http://schemas.microsoft.com/office/drawing/2014/main" id="{DB8CCFC4-EDED-462C-9D69-08702823B318}"/>
              </a:ext>
            </a:extLst>
          </p:cNvPr>
          <p:cNvSpPr/>
          <p:nvPr/>
        </p:nvSpPr>
        <p:spPr>
          <a:xfrm>
            <a:off x="79513" y="62027"/>
            <a:ext cx="5367352" cy="52322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a:ln>
                  <a:noFill/>
                </a:ln>
                <a:solidFill>
                  <a:srgbClr val="833177">
                    <a:lumMod val="50000"/>
                  </a:srgbClr>
                </a:solidFill>
                <a:effectLst/>
                <a:uLnTx/>
                <a:uFillTx/>
                <a:latin typeface="Arial"/>
                <a:ea typeface="+mn-ea"/>
                <a:cs typeface="+mn-cs"/>
              </a:rPr>
              <a:t>Contents</a:t>
            </a:r>
          </a:p>
        </p:txBody>
      </p:sp>
      <p:cxnSp>
        <p:nvCxnSpPr>
          <p:cNvPr id="9" name="Straight Connector 8">
            <a:extLst>
              <a:ext uri="{FF2B5EF4-FFF2-40B4-BE49-F238E27FC236}">
                <a16:creationId xmlns:a16="http://schemas.microsoft.com/office/drawing/2014/main" id="{4C4D4198-08D1-44ED-BD84-06C10FD938FF}"/>
              </a:ext>
            </a:extLst>
          </p:cNvPr>
          <p:cNvCxnSpPr>
            <a:cxnSpLocks/>
          </p:cNvCxnSpPr>
          <p:nvPr/>
        </p:nvCxnSpPr>
        <p:spPr>
          <a:xfrm flipV="1">
            <a:off x="-1108" y="606298"/>
            <a:ext cx="12192000" cy="22548"/>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1057366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C1AC3-D0CC-4361-8759-C14B68B02DFE}"/>
              </a:ext>
            </a:extLst>
          </p:cNvPr>
          <p:cNvSpPr>
            <a:spLocks noGrp="1"/>
          </p:cNvSpPr>
          <p:nvPr>
            <p:ph type="title"/>
          </p:nvPr>
        </p:nvSpPr>
        <p:spPr>
          <a:xfrm>
            <a:off x="545459" y="1020933"/>
            <a:ext cx="11145600" cy="637377"/>
          </a:xfrm>
        </p:spPr>
        <p:txBody>
          <a:bodyPr>
            <a:normAutofit fontScale="90000"/>
          </a:bodyPr>
          <a:lstStyle/>
          <a:p>
            <a:r>
              <a:rPr lang="en-GB" sz="2400"/>
              <a:t>What are the key changes from 1 January 2021 for medicines and medical products and how can I prepare? </a:t>
            </a:r>
          </a:p>
        </p:txBody>
      </p:sp>
      <p:sp>
        <p:nvSpPr>
          <p:cNvPr id="5" name="Footer Placeholder 4">
            <a:extLst>
              <a:ext uri="{FF2B5EF4-FFF2-40B4-BE49-F238E27FC236}">
                <a16:creationId xmlns:a16="http://schemas.microsoft.com/office/drawing/2014/main" id="{8528F8D1-6D9D-453C-9573-844B14FE9D5E}"/>
              </a:ext>
            </a:extLst>
          </p:cNvPr>
          <p:cNvSpPr>
            <a:spLocks noGrp="1"/>
          </p:cNvSpPr>
          <p:nvPr>
            <p:ph type="ftr" sz="quarter" idx="11"/>
          </p:nvPr>
        </p:nvSpPr>
        <p:spPr/>
        <p:txBody>
          <a:bodyPr/>
          <a:lstStyle/>
          <a:p>
            <a:pPr lvl="0">
              <a:defRPr/>
            </a:pPr>
            <a:r>
              <a:rPr lang="en-GB">
                <a:solidFill>
                  <a:prstClr val="white"/>
                </a:solidFill>
              </a:rPr>
              <a:t>HM Government | GB-NI Customs Readiness | December 2020</a:t>
            </a:r>
          </a:p>
        </p:txBody>
      </p:sp>
      <p:sp>
        <p:nvSpPr>
          <p:cNvPr id="6" name="Slide Number Placeholder 5">
            <a:extLst>
              <a:ext uri="{FF2B5EF4-FFF2-40B4-BE49-F238E27FC236}">
                <a16:creationId xmlns:a16="http://schemas.microsoft.com/office/drawing/2014/main" id="{C580DB88-DCA6-4D19-9BEC-836A8F69397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36580A-33A4-4F93-A02B-C613D65C79F7}" type="slidenum">
              <a:rPr kumimoji="0" lang="en-GB" sz="1000" b="0" i="0" u="none" strike="noStrike" kern="1200" cap="none" spc="0" normalizeH="0" baseline="0" noProof="0" smtClean="0">
                <a:ln>
                  <a:noFill/>
                </a:ln>
                <a:solidFill>
                  <a:prstClr val="white"/>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000" b="0" i="0" u="none" strike="noStrike" kern="1200" cap="none" spc="0" normalizeH="0" baseline="0" noProof="0">
              <a:ln>
                <a:noFill/>
              </a:ln>
              <a:solidFill>
                <a:prstClr val="white"/>
              </a:solidFill>
              <a:effectLst/>
              <a:uLnTx/>
              <a:uFillTx/>
              <a:latin typeface="Arial"/>
              <a:ea typeface="+mn-ea"/>
              <a:cs typeface="+mn-cs"/>
            </a:endParaRPr>
          </a:p>
        </p:txBody>
      </p:sp>
      <p:sp>
        <p:nvSpPr>
          <p:cNvPr id="11" name="TextBox 10">
            <a:extLst>
              <a:ext uri="{FF2B5EF4-FFF2-40B4-BE49-F238E27FC236}">
                <a16:creationId xmlns:a16="http://schemas.microsoft.com/office/drawing/2014/main" id="{D9D46A88-7693-478A-AABB-3717ACEECCA3}"/>
              </a:ext>
            </a:extLst>
          </p:cNvPr>
          <p:cNvSpPr txBox="1"/>
          <p:nvPr/>
        </p:nvSpPr>
        <p:spPr>
          <a:xfrm>
            <a:off x="500941" y="1765206"/>
            <a:ext cx="11190118" cy="4228028"/>
          </a:xfrm>
          <a:prstGeom prst="roundRect">
            <a:avLst>
              <a:gd name="adj" fmla="val 6337"/>
            </a:avLst>
          </a:prstGeom>
          <a:solidFill>
            <a:srgbClr val="407EC9"/>
          </a:solidFill>
          <a:ln w="19050">
            <a:solidFill>
              <a:schemeClr val="accent1"/>
            </a:solidFill>
          </a:ln>
        </p:spPr>
        <p:txBody>
          <a:bodyPr wrap="square" lIns="91440" tIns="45720" rIns="91440" bIns="45720" rtlCol="0" anchor="ctr">
            <a:spAutoFit/>
          </a:bodyPr>
          <a:lstStyle/>
          <a:p>
            <a:pPr marL="285750" lvl="0" indent="-285750">
              <a:spcAft>
                <a:spcPts val="600"/>
              </a:spcAft>
              <a:buFont typeface="Courier New" panose="02070309020205020404" pitchFamily="49" charset="0"/>
              <a:buChar char="o"/>
            </a:pPr>
            <a:r>
              <a:rPr lang="en-GB" sz="1200" dirty="0">
                <a:solidFill>
                  <a:schemeClr val="bg1"/>
                </a:solidFill>
                <a:latin typeface="+mj-lt"/>
              </a:rPr>
              <a:t>On 1 January 2021 the </a:t>
            </a:r>
            <a:r>
              <a:rPr lang="en-GB" sz="1200" b="1" dirty="0">
                <a:solidFill>
                  <a:schemeClr val="bg1"/>
                </a:solidFill>
                <a:latin typeface="+mj-lt"/>
                <a:hlinkClick r:id="rId2">
                  <a:extLst>
                    <a:ext uri="{A12FA001-AC4F-418D-AE19-62706E023703}">
                      <ahyp:hlinkClr xmlns:ahyp="http://schemas.microsoft.com/office/drawing/2018/hyperlinkcolor" val="tx"/>
                    </a:ext>
                  </a:extLst>
                </a:hlinkClick>
              </a:rPr>
              <a:t>Northern Ireland Protocol </a:t>
            </a:r>
            <a:r>
              <a:rPr lang="en-GB" sz="1200" dirty="0">
                <a:solidFill>
                  <a:schemeClr val="bg1"/>
                </a:solidFill>
                <a:latin typeface="+mj-lt"/>
              </a:rPr>
              <a:t>will come into force.</a:t>
            </a:r>
          </a:p>
          <a:p>
            <a:pPr marL="285750" lvl="0" indent="-285750">
              <a:spcAft>
                <a:spcPts val="600"/>
              </a:spcAft>
              <a:buFont typeface="Courier New" panose="02070309020205020404" pitchFamily="49" charset="0"/>
              <a:buChar char="o"/>
            </a:pPr>
            <a:r>
              <a:rPr lang="en-GB" sz="1200" dirty="0">
                <a:solidFill>
                  <a:schemeClr val="bg1"/>
                </a:solidFill>
                <a:latin typeface="+mj-lt"/>
              </a:rPr>
              <a:t>This means </a:t>
            </a:r>
            <a:r>
              <a:rPr lang="en-GB" sz="1200" b="1" dirty="0">
                <a:solidFill>
                  <a:schemeClr val="bg1"/>
                </a:solidFill>
                <a:latin typeface="+mj-lt"/>
                <a:hlinkClick r:id="rId3">
                  <a:extLst>
                    <a:ext uri="{A12FA001-AC4F-418D-AE19-62706E023703}">
                      <ahyp:hlinkClr xmlns:ahyp="http://schemas.microsoft.com/office/drawing/2018/hyperlinkcolor" val="tx"/>
                    </a:ext>
                  </a:extLst>
                </a:hlinkClick>
              </a:rPr>
              <a:t>there will be changes to the way goods move between Great Britain and Northern Ireland</a:t>
            </a:r>
            <a:r>
              <a:rPr lang="en-GB" sz="1200" dirty="0">
                <a:solidFill>
                  <a:schemeClr val="bg1"/>
                </a:solidFill>
                <a:latin typeface="+mj-lt"/>
              </a:rPr>
              <a:t>, including new checks and controls. The Government has committed to providing Northern Irish businesses unfettered access when trading with the rest of the UK market, ensuring no new barriers to trade.</a:t>
            </a:r>
            <a:endParaRPr lang="en-GB" sz="1200" dirty="0">
              <a:solidFill>
                <a:schemeClr val="bg1"/>
              </a:solidFill>
              <a:latin typeface="+mj-lt"/>
              <a:cs typeface="Calibri"/>
            </a:endParaRPr>
          </a:p>
          <a:p>
            <a:pPr marL="285750" lvl="0" indent="-285750">
              <a:spcAft>
                <a:spcPts val="600"/>
              </a:spcAft>
              <a:buFont typeface="Courier New" panose="02070309020205020404" pitchFamily="49" charset="0"/>
              <a:buChar char="o"/>
            </a:pPr>
            <a:r>
              <a:rPr lang="en-GB" sz="1200" b="1" dirty="0">
                <a:solidFill>
                  <a:schemeClr val="bg1"/>
                </a:solidFill>
                <a:latin typeface="+mj-lt"/>
              </a:rPr>
              <a:t>You will need to make declarations</a:t>
            </a:r>
            <a:r>
              <a:rPr lang="en-GB" sz="1200" dirty="0">
                <a:solidFill>
                  <a:schemeClr val="bg1"/>
                </a:solidFill>
                <a:latin typeface="+mj-lt"/>
              </a:rPr>
              <a:t>, including digital import declarations and digital safety and security declarations, for goods moving from Great Britain to Northern Ireland.</a:t>
            </a:r>
            <a:endParaRPr lang="en-GB" sz="1200" dirty="0">
              <a:solidFill>
                <a:schemeClr val="bg1"/>
              </a:solidFill>
              <a:highlight>
                <a:srgbClr val="FF0000"/>
              </a:highlight>
              <a:latin typeface="+mj-lt"/>
              <a:cs typeface="Calibri"/>
            </a:endParaRPr>
          </a:p>
          <a:p>
            <a:pPr marL="285750" lvl="0" indent="-285750">
              <a:spcAft>
                <a:spcPts val="600"/>
              </a:spcAft>
              <a:buFont typeface="Courier New" panose="02070309020205020404" pitchFamily="49" charset="0"/>
              <a:buChar char="o"/>
            </a:pPr>
            <a:r>
              <a:rPr lang="en-GB" sz="1200" dirty="0">
                <a:solidFill>
                  <a:schemeClr val="bg1"/>
                </a:solidFill>
                <a:latin typeface="+mj-lt"/>
              </a:rPr>
              <a:t>You should </a:t>
            </a:r>
            <a:r>
              <a:rPr lang="en-GB" sz="1200" b="1" dirty="0">
                <a:solidFill>
                  <a:schemeClr val="bg1"/>
                </a:solidFill>
                <a:latin typeface="+mj-lt"/>
              </a:rPr>
              <a:t>act now </a:t>
            </a:r>
            <a:r>
              <a:rPr lang="en-GB" sz="1200" dirty="0">
                <a:solidFill>
                  <a:schemeClr val="bg1"/>
                </a:solidFill>
                <a:latin typeface="+mj-lt"/>
              </a:rPr>
              <a:t>to get your business ready for these changes. If you are not ready, you may not be able to move goods between Great Britain and Northern Ireland from 1 January 2021.</a:t>
            </a:r>
            <a:endParaRPr lang="en-GB" sz="1200" dirty="0">
              <a:solidFill>
                <a:schemeClr val="bg1"/>
              </a:solidFill>
              <a:latin typeface="+mj-lt"/>
              <a:cs typeface="Calibri"/>
            </a:endParaRPr>
          </a:p>
          <a:p>
            <a:pPr marL="285750" lvl="0" indent="-285750">
              <a:spcAft>
                <a:spcPts val="600"/>
              </a:spcAft>
              <a:buFont typeface="Courier New" panose="02070309020205020404" pitchFamily="49" charset="0"/>
              <a:buChar char="o"/>
            </a:pPr>
            <a:r>
              <a:rPr lang="en-GB" sz="1200" dirty="0">
                <a:solidFill>
                  <a:schemeClr val="bg1"/>
                </a:solidFill>
                <a:latin typeface="+mj-lt"/>
              </a:rPr>
              <a:t>To streamline processes as far as possible, the Government has set up a new </a:t>
            </a:r>
            <a:r>
              <a:rPr lang="en-GB" sz="1200" b="1" dirty="0">
                <a:solidFill>
                  <a:schemeClr val="bg1"/>
                </a:solidFill>
                <a:latin typeface="+mj-lt"/>
                <a:hlinkClick r:id="rId4">
                  <a:extLst>
                    <a:ext uri="{A12FA001-AC4F-418D-AE19-62706E023703}">
                      <ahyp:hlinkClr xmlns:ahyp="http://schemas.microsoft.com/office/drawing/2018/hyperlinkcolor" val="tx"/>
                    </a:ext>
                  </a:extLst>
                </a:hlinkClick>
              </a:rPr>
              <a:t>Trader Support Service</a:t>
            </a:r>
            <a:r>
              <a:rPr lang="en-GB" sz="1200" b="1" u="sng" dirty="0">
                <a:solidFill>
                  <a:schemeClr val="bg1"/>
                </a:solidFill>
                <a:latin typeface="+mj-lt"/>
              </a:rPr>
              <a:t> (TSS)</a:t>
            </a:r>
            <a:r>
              <a:rPr lang="en-GB" sz="1200" b="1" dirty="0">
                <a:solidFill>
                  <a:schemeClr val="bg1"/>
                </a:solidFill>
                <a:latin typeface="+mj-lt"/>
              </a:rPr>
              <a:t> </a:t>
            </a:r>
            <a:r>
              <a:rPr lang="en-GB" sz="1200" dirty="0">
                <a:solidFill>
                  <a:schemeClr val="bg1"/>
                </a:solidFill>
                <a:latin typeface="+mj-lt"/>
              </a:rPr>
              <a:t>to support traders with their customs declarations.</a:t>
            </a:r>
            <a:endParaRPr lang="en-GB" sz="1200" dirty="0">
              <a:solidFill>
                <a:schemeClr val="bg1"/>
              </a:solidFill>
              <a:latin typeface="+mj-lt"/>
              <a:cs typeface="Calibri"/>
            </a:endParaRPr>
          </a:p>
          <a:p>
            <a:pPr marL="285750" lvl="0" indent="-285750">
              <a:spcAft>
                <a:spcPts val="600"/>
              </a:spcAft>
              <a:buFont typeface="Courier New" panose="02070309020205020404" pitchFamily="49" charset="0"/>
              <a:buChar char="o"/>
            </a:pPr>
            <a:r>
              <a:rPr lang="en-GB" sz="1200" dirty="0">
                <a:solidFill>
                  <a:schemeClr val="bg1"/>
                </a:solidFill>
                <a:latin typeface="+mj-lt"/>
              </a:rPr>
              <a:t>Thes</a:t>
            </a:r>
            <a:r>
              <a:rPr lang="en-GB" sz="1200" dirty="0">
                <a:solidFill>
                  <a:schemeClr val="bg2"/>
                </a:solidFill>
                <a:latin typeface="+mj-lt"/>
              </a:rPr>
              <a:t>e new customs requirements are </a:t>
            </a:r>
            <a:r>
              <a:rPr lang="en-GB" sz="1200" b="1" dirty="0">
                <a:solidFill>
                  <a:schemeClr val="bg2"/>
                </a:solidFill>
                <a:latin typeface="+mj-lt"/>
              </a:rPr>
              <a:t>in addition to regulatory requirements</a:t>
            </a:r>
            <a:r>
              <a:rPr lang="en-GB" sz="1200" dirty="0">
                <a:solidFill>
                  <a:schemeClr val="bg2"/>
                </a:solidFill>
                <a:latin typeface="+mj-lt"/>
              </a:rPr>
              <a:t> that you may also need to follow from January 2021, such as:</a:t>
            </a:r>
            <a:endParaRPr lang="en-GB" sz="1200" dirty="0">
              <a:solidFill>
                <a:schemeClr val="bg2"/>
              </a:solidFill>
              <a:latin typeface="+mj-lt"/>
              <a:cs typeface="Calibri"/>
            </a:endParaRPr>
          </a:p>
          <a:p>
            <a:pPr marL="742950" lvl="1" indent="-285750">
              <a:spcAft>
                <a:spcPts val="600"/>
              </a:spcAft>
              <a:buFont typeface="Wingdings" panose="05000000000000000000" pitchFamily="2" charset="2"/>
              <a:buChar char="§"/>
            </a:pPr>
            <a:r>
              <a:rPr lang="en-GB" sz="1200" dirty="0">
                <a:solidFill>
                  <a:schemeClr val="bg2"/>
                </a:solidFill>
                <a:latin typeface="+mj-lt"/>
                <a:hlinkClick r:id="rId5">
                  <a:extLst>
                    <a:ext uri="{A12FA001-AC4F-418D-AE19-62706E023703}">
                      <ahyp:hlinkClr xmlns:ahyp="http://schemas.microsoft.com/office/drawing/2018/hyperlinkcolor" val="tx"/>
                    </a:ext>
                  </a:extLst>
                </a:hlinkClick>
              </a:rPr>
              <a:t>Guidance on regulating medical devices from 1 January 2021</a:t>
            </a:r>
            <a:r>
              <a:rPr lang="en-GB" sz="1200" dirty="0">
                <a:solidFill>
                  <a:schemeClr val="bg2"/>
                </a:solidFill>
                <a:latin typeface="+mj-lt"/>
              </a:rPr>
              <a:t>.</a:t>
            </a:r>
            <a:endParaRPr lang="en-GB" sz="1200" dirty="0">
              <a:solidFill>
                <a:schemeClr val="bg2"/>
              </a:solidFill>
              <a:latin typeface="+mj-lt"/>
              <a:cs typeface="Calibri"/>
            </a:endParaRPr>
          </a:p>
          <a:p>
            <a:pPr marL="742950" lvl="1" indent="-285750">
              <a:spcAft>
                <a:spcPts val="600"/>
              </a:spcAft>
              <a:buFont typeface="Wingdings" panose="05000000000000000000" pitchFamily="2" charset="2"/>
              <a:buChar char="§"/>
            </a:pPr>
            <a:r>
              <a:rPr lang="en-GB" sz="1200" dirty="0">
                <a:solidFill>
                  <a:schemeClr val="bg2"/>
                </a:solidFill>
                <a:latin typeface="+mj-lt"/>
                <a:hlinkClick r:id="rId6">
                  <a:extLst>
                    <a:ext uri="{A12FA001-AC4F-418D-AE19-62706E023703}">
                      <ahyp:hlinkClr xmlns:ahyp="http://schemas.microsoft.com/office/drawing/2018/hyperlinkcolor" val="tx"/>
                    </a:ext>
                  </a:extLst>
                </a:hlinkClick>
              </a:rPr>
              <a:t>Guidance on actions to take for sourcing medicines in different circumstances</a:t>
            </a:r>
            <a:r>
              <a:rPr lang="en-GB" sz="1200" dirty="0">
                <a:solidFill>
                  <a:schemeClr val="bg2"/>
                </a:solidFill>
                <a:latin typeface="+mj-lt"/>
              </a:rPr>
              <a:t>.</a:t>
            </a:r>
            <a:endParaRPr lang="en-GB" sz="1200" dirty="0">
              <a:solidFill>
                <a:schemeClr val="bg2"/>
              </a:solidFill>
              <a:latin typeface="+mj-lt"/>
              <a:cs typeface="Calibri"/>
            </a:endParaRPr>
          </a:p>
          <a:p>
            <a:pPr marL="742950" lvl="1" indent="-285750">
              <a:spcAft>
                <a:spcPts val="600"/>
              </a:spcAft>
              <a:buFont typeface="Wingdings" panose="05000000000000000000" pitchFamily="2" charset="2"/>
              <a:buChar char="§"/>
            </a:pPr>
            <a:r>
              <a:rPr lang="en-GB" sz="1200" dirty="0">
                <a:solidFill>
                  <a:schemeClr val="bg2"/>
                </a:solidFill>
                <a:latin typeface="+mj-lt"/>
                <a:hlinkClick r:id="rId7">
                  <a:extLst>
                    <a:ext uri="{A12FA001-AC4F-418D-AE19-62706E023703}">
                      <ahyp:hlinkClr xmlns:ahyp="http://schemas.microsoft.com/office/drawing/2018/hyperlinkcolor" val="tx"/>
                    </a:ext>
                  </a:extLst>
                </a:hlinkClick>
              </a:rPr>
              <a:t>Guidance for UK wholesalers and manufacturers on how to import human medicines including unlicensed medicines, how to apply for a licence and how much it costs</a:t>
            </a:r>
            <a:r>
              <a:rPr lang="en-GB" sz="1200" dirty="0">
                <a:solidFill>
                  <a:schemeClr val="bg2"/>
                </a:solidFill>
                <a:latin typeface="+mj-lt"/>
              </a:rPr>
              <a:t>.</a:t>
            </a:r>
            <a:endParaRPr lang="en-GB" sz="1200" dirty="0">
              <a:solidFill>
                <a:schemeClr val="bg2"/>
              </a:solidFill>
              <a:latin typeface="+mj-lt"/>
              <a:cs typeface="Calibri"/>
            </a:endParaRPr>
          </a:p>
          <a:p>
            <a:pPr marL="285750" indent="-285750">
              <a:spcAft>
                <a:spcPts val="600"/>
              </a:spcAft>
              <a:buFont typeface="Wingdings" panose="05000000000000000000" pitchFamily="2" charset="2"/>
              <a:buChar char="§"/>
            </a:pPr>
            <a:r>
              <a:rPr lang="en-GB" sz="1200" dirty="0">
                <a:solidFill>
                  <a:schemeClr val="bg2"/>
                </a:solidFill>
                <a:latin typeface="+mj-lt"/>
              </a:rPr>
              <a:t>Further guidance on the </a:t>
            </a:r>
            <a:r>
              <a:rPr lang="en-GB" sz="1200" b="1" dirty="0">
                <a:solidFill>
                  <a:schemeClr val="bg2"/>
                </a:solidFill>
                <a:latin typeface="+mj-lt"/>
                <a:hlinkClick r:id="rId8">
                  <a:extLst>
                    <a:ext uri="{A12FA001-AC4F-418D-AE19-62706E023703}">
                      <ahyp:hlinkClr xmlns:ahyp="http://schemas.microsoft.com/office/drawing/2018/hyperlinkcolor" val="tx"/>
                    </a:ext>
                  </a:extLst>
                </a:hlinkClick>
              </a:rPr>
              <a:t>phased implementation of Falsified Medicines Directive and regulatory importation requirements</a:t>
            </a:r>
            <a:r>
              <a:rPr lang="en-GB" sz="1200" b="1" dirty="0">
                <a:solidFill>
                  <a:schemeClr val="bg2"/>
                </a:solidFill>
                <a:latin typeface="+mj-lt"/>
              </a:rPr>
              <a:t> </a:t>
            </a:r>
            <a:r>
              <a:rPr lang="en-GB" sz="1200" dirty="0">
                <a:solidFill>
                  <a:schemeClr val="bg2"/>
                </a:solidFill>
                <a:latin typeface="+mj-lt"/>
              </a:rPr>
              <a:t>in respect to Northern Ireland up to 31 December 2021 is available </a:t>
            </a:r>
            <a:r>
              <a:rPr lang="en-GB" sz="1200" b="1" dirty="0">
                <a:solidFill>
                  <a:schemeClr val="bg2"/>
                </a:solidFill>
                <a:latin typeface="+mj-lt"/>
                <a:hlinkClick r:id="rId9">
                  <a:extLst>
                    <a:ext uri="{A12FA001-AC4F-418D-AE19-62706E023703}">
                      <ahyp:hlinkClr xmlns:ahyp="http://schemas.microsoft.com/office/drawing/2018/hyperlinkcolor" val="tx"/>
                    </a:ext>
                  </a:extLst>
                </a:hlinkClick>
              </a:rPr>
              <a:t>here</a:t>
            </a:r>
            <a:r>
              <a:rPr lang="en-GB" sz="1200" dirty="0">
                <a:solidFill>
                  <a:schemeClr val="bg2"/>
                </a:solidFill>
                <a:latin typeface="+mj-lt"/>
              </a:rPr>
              <a:t>.</a:t>
            </a:r>
            <a:endParaRPr lang="en-GB" sz="1200" dirty="0">
              <a:solidFill>
                <a:schemeClr val="bg2"/>
              </a:solidFill>
              <a:latin typeface="+mj-lt"/>
              <a:cs typeface="Calibri"/>
            </a:endParaRPr>
          </a:p>
        </p:txBody>
      </p:sp>
    </p:spTree>
    <p:extLst>
      <p:ext uri="{BB962C8B-B14F-4D97-AF65-F5344CB8AC3E}">
        <p14:creationId xmlns:p14="http://schemas.microsoft.com/office/powerpoint/2010/main" val="23415012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C1AC3-D0CC-4361-8759-C14B68B02DFE}"/>
              </a:ext>
            </a:extLst>
          </p:cNvPr>
          <p:cNvSpPr>
            <a:spLocks noGrp="1"/>
          </p:cNvSpPr>
          <p:nvPr>
            <p:ph type="title"/>
          </p:nvPr>
        </p:nvSpPr>
        <p:spPr>
          <a:xfrm>
            <a:off x="545459" y="1350748"/>
            <a:ext cx="11207804" cy="431568"/>
          </a:xfrm>
        </p:spPr>
        <p:txBody>
          <a:bodyPr>
            <a:noAutofit/>
          </a:bodyPr>
          <a:lstStyle/>
          <a:p>
            <a:r>
              <a:rPr lang="en-GB" sz="2400"/>
              <a:t>Preparing to move goods from Great Britain to Northern Ireland from 1 January 2021</a:t>
            </a:r>
          </a:p>
        </p:txBody>
      </p:sp>
      <p:sp>
        <p:nvSpPr>
          <p:cNvPr id="5" name="Footer Placeholder 4">
            <a:extLst>
              <a:ext uri="{FF2B5EF4-FFF2-40B4-BE49-F238E27FC236}">
                <a16:creationId xmlns:a16="http://schemas.microsoft.com/office/drawing/2014/main" id="{8528F8D1-6D9D-453C-9573-844B14FE9D5E}"/>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prstClr val="white"/>
                </a:solidFill>
                <a:effectLst/>
                <a:uLnTx/>
                <a:uFillTx/>
                <a:latin typeface="Arial"/>
                <a:ea typeface="+mn-ea"/>
                <a:cs typeface="+mn-cs"/>
              </a:rPr>
              <a:t>HM Government | GB-NI Customs Readiness | December 2020</a:t>
            </a:r>
          </a:p>
        </p:txBody>
      </p:sp>
      <p:sp>
        <p:nvSpPr>
          <p:cNvPr id="6" name="Slide Number Placeholder 5">
            <a:extLst>
              <a:ext uri="{FF2B5EF4-FFF2-40B4-BE49-F238E27FC236}">
                <a16:creationId xmlns:a16="http://schemas.microsoft.com/office/drawing/2014/main" id="{C580DB88-DCA6-4D19-9BEC-836A8F69397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36580A-33A4-4F93-A02B-C613D65C79F7}" type="slidenum">
              <a:rPr kumimoji="0" lang="en-GB" sz="1000" b="0" i="0" u="none" strike="noStrike" kern="1200" cap="none" spc="0" normalizeH="0" baseline="0" noProof="0" smtClean="0">
                <a:ln>
                  <a:noFill/>
                </a:ln>
                <a:solidFill>
                  <a:prstClr val="white"/>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000" b="0" i="0" u="none" strike="noStrike" kern="1200" cap="none" spc="0" normalizeH="0" baseline="0" noProof="0">
              <a:ln>
                <a:noFill/>
              </a:ln>
              <a:solidFill>
                <a:prstClr val="white"/>
              </a:solidFill>
              <a:effectLst/>
              <a:uLnTx/>
              <a:uFillTx/>
              <a:latin typeface="Arial"/>
              <a:ea typeface="+mn-ea"/>
              <a:cs typeface="+mn-cs"/>
            </a:endParaRPr>
          </a:p>
        </p:txBody>
      </p:sp>
      <p:sp>
        <p:nvSpPr>
          <p:cNvPr id="7" name="Rectangle: Rounded Corners 6">
            <a:extLst>
              <a:ext uri="{FF2B5EF4-FFF2-40B4-BE49-F238E27FC236}">
                <a16:creationId xmlns:a16="http://schemas.microsoft.com/office/drawing/2014/main" id="{3CEE4E87-1E7E-436A-A7E8-08AB4E69F8BB}"/>
              </a:ext>
            </a:extLst>
          </p:cNvPr>
          <p:cNvSpPr/>
          <p:nvPr/>
        </p:nvSpPr>
        <p:spPr>
          <a:xfrm>
            <a:off x="535621" y="1866425"/>
            <a:ext cx="6033855" cy="4188146"/>
          </a:xfrm>
          <a:prstGeom prst="roundRect">
            <a:avLst>
              <a:gd name="adj" fmla="val 5160"/>
            </a:avLst>
          </a:prstGeom>
          <a:ln>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spcAft>
                <a:spcPts val="600"/>
              </a:spcAft>
            </a:pPr>
            <a:r>
              <a:rPr lang="en-GB" sz="1600" b="1" u="sng" dirty="0"/>
              <a:t>What traders should do now to prepare</a:t>
            </a:r>
          </a:p>
          <a:p>
            <a:pPr algn="ctr">
              <a:spcAft>
                <a:spcPts val="600"/>
              </a:spcAft>
            </a:pPr>
            <a:endParaRPr kumimoji="0" lang="en-GB" sz="1200" b="0" i="0" u="none" strike="noStrike" kern="1200" cap="none" spc="0" normalizeH="0" baseline="0" noProof="0" dirty="0">
              <a:ln>
                <a:noFill/>
              </a:ln>
              <a:solidFill>
                <a:prstClr val="white"/>
              </a:solidFill>
              <a:effectLst/>
              <a:uLnTx/>
              <a:uFillTx/>
              <a:latin typeface="Arial"/>
              <a:ea typeface="+mn-ea"/>
              <a:cs typeface="+mn-cs"/>
            </a:endParaRPr>
          </a:p>
          <a:p>
            <a:pPr marL="285750" indent="-285750">
              <a:spcAft>
                <a:spcPts val="600"/>
              </a:spcAft>
              <a:buFont typeface="Wingdings" panose="05000000000000000000" pitchFamily="2" charset="2"/>
              <a:buChar char="ü"/>
            </a:pPr>
            <a:r>
              <a:rPr lang="en-GB" sz="1200" dirty="0"/>
              <a:t>Get a </a:t>
            </a:r>
            <a:r>
              <a:rPr lang="en-GB" sz="1200" b="1" dirty="0"/>
              <a:t>GB EORI </a:t>
            </a:r>
            <a:r>
              <a:rPr lang="en-GB" sz="1200" dirty="0"/>
              <a:t>number if you don’t already have one. Register for one </a:t>
            </a:r>
            <a:r>
              <a:rPr lang="en-GB" sz="1200" b="1" dirty="0">
                <a:hlinkClick r:id="rId2"/>
              </a:rPr>
              <a:t>here</a:t>
            </a:r>
            <a:r>
              <a:rPr lang="en-GB" sz="1200" dirty="0"/>
              <a:t>.</a:t>
            </a:r>
          </a:p>
          <a:p>
            <a:pPr marL="285750" indent="-285750">
              <a:spcAft>
                <a:spcPts val="600"/>
              </a:spcAft>
              <a:buFont typeface="Wingdings" panose="05000000000000000000" pitchFamily="2" charset="2"/>
              <a:buChar char="ü"/>
            </a:pPr>
            <a:r>
              <a:rPr lang="en-GB" sz="1200" dirty="0"/>
              <a:t>Sign up to the free </a:t>
            </a:r>
            <a:r>
              <a:rPr lang="en-GB" sz="1200" b="1" dirty="0">
                <a:hlinkClick r:id="rId3"/>
              </a:rPr>
              <a:t>Trader Support Service</a:t>
            </a:r>
            <a:r>
              <a:rPr lang="en-GB" sz="1200" b="1" dirty="0"/>
              <a:t> </a:t>
            </a:r>
            <a:r>
              <a:rPr lang="en-GB" sz="1200" dirty="0"/>
              <a:t>(TSS).</a:t>
            </a:r>
          </a:p>
          <a:p>
            <a:pPr marL="285750" indent="-285750">
              <a:spcAft>
                <a:spcPts val="600"/>
              </a:spcAft>
              <a:buFont typeface="Wingdings" panose="05000000000000000000" pitchFamily="2" charset="2"/>
              <a:buChar char="ü"/>
            </a:pPr>
            <a:r>
              <a:rPr lang="en-GB" sz="1200" dirty="0"/>
              <a:t>Get an </a:t>
            </a:r>
            <a:r>
              <a:rPr lang="en-GB" sz="1200" b="1" dirty="0"/>
              <a:t>XI EORI </a:t>
            </a:r>
            <a:r>
              <a:rPr lang="en-GB" sz="1200" dirty="0"/>
              <a:t>number: </a:t>
            </a:r>
          </a:p>
          <a:p>
            <a:pPr marL="742950" lvl="1" indent="-285750">
              <a:spcAft>
                <a:spcPts val="600"/>
              </a:spcAft>
              <a:buFont typeface="Wingdings" panose="05000000000000000000" pitchFamily="2" charset="2"/>
              <a:buChar char="§"/>
            </a:pPr>
            <a:r>
              <a:rPr lang="en-GB" sz="1200" dirty="0"/>
              <a:t>To get an EORI number that starts with XI, you must already have an EORI number that starts with GB. </a:t>
            </a:r>
          </a:p>
          <a:p>
            <a:pPr marL="742950" lvl="1" indent="-285750">
              <a:spcAft>
                <a:spcPts val="600"/>
              </a:spcAft>
              <a:buFont typeface="Wingdings" panose="05000000000000000000" pitchFamily="2" charset="2"/>
              <a:buChar char="§"/>
            </a:pPr>
            <a:r>
              <a:rPr lang="en-GB" sz="1200" dirty="0"/>
              <a:t>You will automatically be given an XI EORI number if you register with the TSS and you already have a GB EORI number. </a:t>
            </a:r>
          </a:p>
          <a:p>
            <a:pPr marL="742950" lvl="1" indent="-285750">
              <a:spcAft>
                <a:spcPts val="600"/>
              </a:spcAft>
              <a:buFont typeface="Wingdings" panose="05000000000000000000" pitchFamily="2" charset="2"/>
              <a:buChar char="§"/>
            </a:pPr>
            <a:r>
              <a:rPr lang="en-GB" sz="1200" dirty="0"/>
              <a:t>You can also apply for an XI EORI number directly </a:t>
            </a:r>
            <a:r>
              <a:rPr lang="en-GB" sz="1200" b="1" dirty="0">
                <a:hlinkClick r:id="rId2"/>
              </a:rPr>
              <a:t>here</a:t>
            </a:r>
            <a:r>
              <a:rPr lang="en-GB" sz="1200" dirty="0"/>
              <a:t>.</a:t>
            </a:r>
          </a:p>
          <a:p>
            <a:pPr marL="285750" indent="-285750">
              <a:spcAft>
                <a:spcPts val="600"/>
              </a:spcAft>
              <a:buFont typeface="Wingdings" panose="05000000000000000000" pitchFamily="2" charset="2"/>
              <a:buChar char="ü"/>
            </a:pPr>
            <a:r>
              <a:rPr lang="en-GB" sz="1200" dirty="0"/>
              <a:t>Review guidance and materials in the free </a:t>
            </a:r>
            <a:r>
              <a:rPr lang="en-GB" sz="1200" b="1" dirty="0">
                <a:hlinkClick r:id="rId4"/>
              </a:rPr>
              <a:t>NI Customs &amp; Trade Academy</a:t>
            </a:r>
            <a:r>
              <a:rPr lang="en-GB" sz="1200" dirty="0"/>
              <a:t>.</a:t>
            </a:r>
          </a:p>
          <a:p>
            <a:pPr marL="285750" indent="-285750">
              <a:spcAft>
                <a:spcPts val="600"/>
              </a:spcAft>
              <a:buFont typeface="Wingdings" panose="05000000000000000000" pitchFamily="2" charset="2"/>
              <a:buChar char="ü"/>
            </a:pPr>
            <a:r>
              <a:rPr lang="en-GB" sz="1200" dirty="0"/>
              <a:t>Familiarise yourself with </a:t>
            </a:r>
            <a:r>
              <a:rPr lang="en-GB" sz="1200" b="1" dirty="0">
                <a:hlinkClick r:id="rId4"/>
              </a:rPr>
              <a:t>Incoterms</a:t>
            </a:r>
            <a:r>
              <a:rPr lang="en-GB" sz="1200" dirty="0"/>
              <a:t>®.</a:t>
            </a:r>
          </a:p>
          <a:p>
            <a:pPr marL="285750" indent="-285750">
              <a:spcAft>
                <a:spcPts val="600"/>
              </a:spcAft>
              <a:buFont typeface="Wingdings" panose="05000000000000000000" pitchFamily="2" charset="2"/>
              <a:buChar char="ü"/>
            </a:pPr>
            <a:r>
              <a:rPr lang="en-GB" sz="1200" dirty="0"/>
              <a:t>Make sure all partners in your supply chain are also signed up to the TSS.</a:t>
            </a:r>
          </a:p>
          <a:p>
            <a:pPr marL="285750" indent="-285750">
              <a:spcAft>
                <a:spcPts val="600"/>
              </a:spcAft>
              <a:buFont typeface="Wingdings" panose="05000000000000000000" pitchFamily="2" charset="2"/>
              <a:buChar char="ü"/>
            </a:pPr>
            <a:r>
              <a:rPr lang="en-GB" sz="1200" dirty="0"/>
              <a:t>Check if </a:t>
            </a:r>
            <a:r>
              <a:rPr lang="en-GB" sz="1200" b="1" dirty="0"/>
              <a:t>additional licences or authorisations </a:t>
            </a:r>
            <a:r>
              <a:rPr lang="en-GB" sz="1200" dirty="0"/>
              <a:t>are required if you are moving controlled goods. The majority of medicines and medical products are non-controlled goods. Find out if your good is on the controlled goods list </a:t>
            </a:r>
            <a:r>
              <a:rPr lang="en-GB" sz="1200" b="1" dirty="0">
                <a:hlinkClick r:id="rId5"/>
              </a:rPr>
              <a:t>here</a:t>
            </a:r>
            <a:r>
              <a:rPr lang="en-GB" sz="1200" dirty="0"/>
              <a:t>.</a:t>
            </a:r>
          </a:p>
        </p:txBody>
      </p:sp>
      <p:sp>
        <p:nvSpPr>
          <p:cNvPr id="11" name="Rectangle: Rounded Corners 10">
            <a:extLst>
              <a:ext uri="{FF2B5EF4-FFF2-40B4-BE49-F238E27FC236}">
                <a16:creationId xmlns:a16="http://schemas.microsoft.com/office/drawing/2014/main" id="{E1EA5345-43AB-4820-9364-07119B9A9513}"/>
              </a:ext>
            </a:extLst>
          </p:cNvPr>
          <p:cNvSpPr/>
          <p:nvPr/>
        </p:nvSpPr>
        <p:spPr>
          <a:xfrm>
            <a:off x="6720396" y="1858082"/>
            <a:ext cx="4935983" cy="1740568"/>
          </a:xfrm>
          <a:prstGeom prst="roundRect">
            <a:avLst>
              <a:gd name="adj" fmla="val 5160"/>
            </a:avLst>
          </a:prstGeom>
          <a:solidFill>
            <a:srgbClr val="407EC9"/>
          </a:solidFill>
          <a:ln>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spcBef>
                <a:spcPts val="600"/>
              </a:spcBef>
            </a:pPr>
            <a:endParaRPr lang="en-GB" sz="1400">
              <a:solidFill>
                <a:schemeClr val="bg2"/>
              </a:solidFill>
            </a:endParaRPr>
          </a:p>
          <a:p>
            <a:pPr algn="ctr">
              <a:spcBef>
                <a:spcPts val="600"/>
              </a:spcBef>
            </a:pPr>
            <a:r>
              <a:rPr lang="en-GB" sz="1400" b="1">
                <a:solidFill>
                  <a:schemeClr val="bg2"/>
                </a:solidFill>
              </a:rPr>
              <a:t>Tariffs</a:t>
            </a:r>
            <a:endParaRPr lang="en-GB" sz="1400">
              <a:solidFill>
                <a:schemeClr val="bg2"/>
              </a:solidFill>
            </a:endParaRPr>
          </a:p>
          <a:p>
            <a:pPr marL="285750" indent="-285750">
              <a:spcBef>
                <a:spcPts val="600"/>
              </a:spcBef>
              <a:buFont typeface="Courier New" panose="02070309020205020404" pitchFamily="49" charset="0"/>
              <a:buChar char="o"/>
            </a:pPr>
            <a:r>
              <a:rPr lang="en-GB" sz="1300">
                <a:solidFill>
                  <a:schemeClr val="bg2"/>
                </a:solidFill>
              </a:rPr>
              <a:t>There will be no </a:t>
            </a:r>
            <a:r>
              <a:rPr lang="en-GB" sz="1300" b="1">
                <a:solidFill>
                  <a:schemeClr val="bg2"/>
                </a:solidFill>
                <a:hlinkClick r:id="rId6">
                  <a:extLst>
                    <a:ext uri="{A12FA001-AC4F-418D-AE19-62706E023703}">
                      <ahyp:hlinkClr xmlns:ahyp="http://schemas.microsoft.com/office/drawing/2018/hyperlinkcolor" val="tx"/>
                    </a:ext>
                  </a:extLst>
                </a:hlinkClick>
              </a:rPr>
              <a:t>tariffs</a:t>
            </a:r>
            <a:r>
              <a:rPr lang="en-GB" sz="1300">
                <a:solidFill>
                  <a:schemeClr val="bg2"/>
                </a:solidFill>
              </a:rPr>
              <a:t> on trade between Great Britain and Northern Ireland, with the exception of goods that are ‘at risk’ of entering Ireland or the EU Single Market. </a:t>
            </a:r>
          </a:p>
          <a:p>
            <a:pPr marL="285750" indent="-285750">
              <a:spcBef>
                <a:spcPts val="600"/>
              </a:spcBef>
              <a:buFont typeface="Courier New" panose="02070309020205020404" pitchFamily="49" charset="0"/>
              <a:buChar char="o"/>
            </a:pPr>
            <a:r>
              <a:rPr lang="en-GB" sz="1300">
                <a:solidFill>
                  <a:schemeClr val="bg2"/>
                </a:solidFill>
              </a:rPr>
              <a:t>Further information on which goods are classed as ‘at risk’ is expected from the EU shortly.</a:t>
            </a:r>
          </a:p>
          <a:p>
            <a:pPr>
              <a:spcBef>
                <a:spcPts val="600"/>
              </a:spcBef>
            </a:pPr>
            <a:endParaRPr lang="en-GB" sz="1400">
              <a:solidFill>
                <a:schemeClr val="bg2"/>
              </a:solidFill>
            </a:endParaRPr>
          </a:p>
        </p:txBody>
      </p:sp>
      <p:sp>
        <p:nvSpPr>
          <p:cNvPr id="13" name="Rectangle: Rounded Corners 12">
            <a:extLst>
              <a:ext uri="{FF2B5EF4-FFF2-40B4-BE49-F238E27FC236}">
                <a16:creationId xmlns:a16="http://schemas.microsoft.com/office/drawing/2014/main" id="{42566C6F-7E43-40C1-8620-1EE94A2AC96C}"/>
              </a:ext>
            </a:extLst>
          </p:cNvPr>
          <p:cNvSpPr/>
          <p:nvPr/>
        </p:nvSpPr>
        <p:spPr>
          <a:xfrm>
            <a:off x="6720396" y="3750182"/>
            <a:ext cx="4935983" cy="2304389"/>
          </a:xfrm>
          <a:prstGeom prst="roundRect">
            <a:avLst>
              <a:gd name="adj" fmla="val 5160"/>
            </a:avLst>
          </a:prstGeom>
          <a:solidFill>
            <a:srgbClr val="407EC9"/>
          </a:solidFill>
          <a:ln>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algn="ctr">
              <a:spcBef>
                <a:spcPts val="600"/>
              </a:spcBef>
            </a:pPr>
            <a:r>
              <a:rPr lang="en-GB" sz="1400" b="1">
                <a:solidFill>
                  <a:schemeClr val="bg2"/>
                </a:solidFill>
              </a:rPr>
              <a:t>VAT</a:t>
            </a:r>
            <a:endParaRPr lang="en-GB" sz="1400">
              <a:solidFill>
                <a:schemeClr val="bg2"/>
              </a:solidFill>
            </a:endParaRPr>
          </a:p>
          <a:p>
            <a:pPr marL="285750" indent="-285750">
              <a:spcBef>
                <a:spcPts val="600"/>
              </a:spcBef>
              <a:buFont typeface="Courier New" panose="02070309020205020404" pitchFamily="49" charset="0"/>
              <a:buChar char="o"/>
            </a:pPr>
            <a:r>
              <a:rPr lang="en-GB" sz="1300">
                <a:solidFill>
                  <a:schemeClr val="bg2"/>
                </a:solidFill>
              </a:rPr>
              <a:t>Northern Ireland is, and remains, part of the UK’s VAT system. </a:t>
            </a:r>
          </a:p>
          <a:p>
            <a:pPr marL="285750" indent="-285750">
              <a:spcBef>
                <a:spcPts val="600"/>
              </a:spcBef>
              <a:buFont typeface="Courier New" panose="02070309020205020404" pitchFamily="49" charset="0"/>
              <a:buChar char="o"/>
            </a:pPr>
            <a:r>
              <a:rPr lang="en-GB" sz="1300">
                <a:solidFill>
                  <a:schemeClr val="bg2"/>
                </a:solidFill>
              </a:rPr>
              <a:t>VAT will continue to be accounted as it is currently on goods sold between Great Britain and Northern Ireland. This means that the seller of the goods will continue to charge its customers VAT and should show this on its invoices.</a:t>
            </a:r>
          </a:p>
          <a:p>
            <a:pPr marL="285750" indent="-285750">
              <a:spcBef>
                <a:spcPts val="600"/>
              </a:spcBef>
              <a:buFont typeface="Courier New" panose="02070309020205020404" pitchFamily="49" charset="0"/>
              <a:buChar char="o"/>
            </a:pPr>
            <a:r>
              <a:rPr lang="en-GB" sz="1300">
                <a:solidFill>
                  <a:schemeClr val="bg2"/>
                </a:solidFill>
              </a:rPr>
              <a:t>Check which procedures apply to you </a:t>
            </a:r>
            <a:r>
              <a:rPr lang="en-GB" sz="1300" b="1">
                <a:solidFill>
                  <a:schemeClr val="bg2"/>
                </a:solidFill>
                <a:hlinkClick r:id="rId7">
                  <a:extLst>
                    <a:ext uri="{A12FA001-AC4F-418D-AE19-62706E023703}">
                      <ahyp:hlinkClr xmlns:ahyp="http://schemas.microsoft.com/office/drawing/2018/hyperlinkcolor" val="tx"/>
                    </a:ext>
                  </a:extLst>
                </a:hlinkClick>
              </a:rPr>
              <a:t>here</a:t>
            </a:r>
            <a:r>
              <a:rPr lang="en-GB" sz="1300">
                <a:solidFill>
                  <a:schemeClr val="bg2"/>
                </a:solidFill>
              </a:rPr>
              <a:t>.</a:t>
            </a:r>
          </a:p>
        </p:txBody>
      </p:sp>
    </p:spTree>
    <p:extLst>
      <p:ext uri="{BB962C8B-B14F-4D97-AF65-F5344CB8AC3E}">
        <p14:creationId xmlns:p14="http://schemas.microsoft.com/office/powerpoint/2010/main" val="37117406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C1AC3-D0CC-4361-8759-C14B68B02DFE}"/>
              </a:ext>
            </a:extLst>
          </p:cNvPr>
          <p:cNvSpPr>
            <a:spLocks noGrp="1"/>
          </p:cNvSpPr>
          <p:nvPr>
            <p:ph type="title"/>
          </p:nvPr>
        </p:nvSpPr>
        <p:spPr>
          <a:xfrm>
            <a:off x="500941" y="1079138"/>
            <a:ext cx="11145600" cy="387686"/>
          </a:xfrm>
        </p:spPr>
        <p:txBody>
          <a:bodyPr>
            <a:normAutofit fontScale="90000"/>
          </a:bodyPr>
          <a:lstStyle/>
          <a:p>
            <a:r>
              <a:rPr lang="en-GB" sz="2400"/>
              <a:t>Using the Trader Support Service to move goods from Great Britain to Northern Ireland</a:t>
            </a:r>
            <a:endParaRPr lang="en-GB" sz="2000"/>
          </a:p>
        </p:txBody>
      </p:sp>
      <p:sp>
        <p:nvSpPr>
          <p:cNvPr id="5" name="Footer Placeholder 4">
            <a:extLst>
              <a:ext uri="{FF2B5EF4-FFF2-40B4-BE49-F238E27FC236}">
                <a16:creationId xmlns:a16="http://schemas.microsoft.com/office/drawing/2014/main" id="{8528F8D1-6D9D-453C-9573-844B14FE9D5E}"/>
              </a:ext>
            </a:extLst>
          </p:cNvPr>
          <p:cNvSpPr>
            <a:spLocks noGrp="1"/>
          </p:cNvSpPr>
          <p:nvPr>
            <p:ph type="ftr" sz="quarter" idx="11"/>
          </p:nvPr>
        </p:nvSpPr>
        <p:spPr/>
        <p:txBody>
          <a:bodyPr/>
          <a:lstStyle/>
          <a:p>
            <a:pPr lvl="0">
              <a:defRPr/>
            </a:pPr>
            <a:r>
              <a:rPr lang="en-GB">
                <a:solidFill>
                  <a:prstClr val="white"/>
                </a:solidFill>
              </a:rPr>
              <a:t>HM Government | GB-NI Customs Readiness | December 2020</a:t>
            </a:r>
          </a:p>
        </p:txBody>
      </p:sp>
      <p:sp>
        <p:nvSpPr>
          <p:cNvPr id="6" name="Slide Number Placeholder 5">
            <a:extLst>
              <a:ext uri="{FF2B5EF4-FFF2-40B4-BE49-F238E27FC236}">
                <a16:creationId xmlns:a16="http://schemas.microsoft.com/office/drawing/2014/main" id="{C580DB88-DCA6-4D19-9BEC-836A8F69397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36580A-33A4-4F93-A02B-C613D65C79F7}" type="slidenum">
              <a:rPr kumimoji="0" lang="en-GB" sz="1000" b="0" i="0" u="none" strike="noStrike" kern="1200" cap="none" spc="0" normalizeH="0" baseline="0" noProof="0" smtClean="0">
                <a:ln>
                  <a:noFill/>
                </a:ln>
                <a:solidFill>
                  <a:prstClr val="white"/>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000" b="0" i="0" u="none" strike="noStrike" kern="1200" cap="none" spc="0" normalizeH="0" baseline="0" noProof="0">
              <a:ln>
                <a:noFill/>
              </a:ln>
              <a:solidFill>
                <a:prstClr val="white"/>
              </a:solidFill>
              <a:effectLst/>
              <a:uLnTx/>
              <a:uFillTx/>
              <a:latin typeface="Arial"/>
              <a:ea typeface="+mn-ea"/>
              <a:cs typeface="+mn-cs"/>
            </a:endParaRPr>
          </a:p>
        </p:txBody>
      </p:sp>
      <p:sp>
        <p:nvSpPr>
          <p:cNvPr id="8" name="Rectangle 7">
            <a:extLst>
              <a:ext uri="{FF2B5EF4-FFF2-40B4-BE49-F238E27FC236}">
                <a16:creationId xmlns:a16="http://schemas.microsoft.com/office/drawing/2014/main" id="{DD9980B7-2865-4AB6-AA7A-941F4953D48A}"/>
              </a:ext>
            </a:extLst>
          </p:cNvPr>
          <p:cNvSpPr/>
          <p:nvPr/>
        </p:nvSpPr>
        <p:spPr>
          <a:xfrm>
            <a:off x="500941" y="1568543"/>
            <a:ext cx="11190118" cy="1677382"/>
          </a:xfrm>
          <a:prstGeom prst="rect">
            <a:avLst/>
          </a:prstGeom>
          <a:solidFill>
            <a:schemeClr val="accent2"/>
          </a:solidFill>
          <a:ln>
            <a:solidFill>
              <a:schemeClr val="accent1"/>
            </a:solidFill>
          </a:ln>
        </p:spPr>
        <p:txBody>
          <a:bodyPr wrap="square">
            <a:spAutoFit/>
          </a:bodyPr>
          <a:lstStyle/>
          <a:p>
            <a:pPr>
              <a:spcBef>
                <a:spcPts val="600"/>
              </a:spcBef>
            </a:pPr>
            <a:r>
              <a:rPr lang="en-GB" sz="1300" b="1" u="sng">
                <a:solidFill>
                  <a:schemeClr val="bg2"/>
                </a:solidFill>
              </a:rPr>
              <a:t>What is the Trader Support Service (TSS)</a:t>
            </a:r>
            <a:r>
              <a:rPr lang="en-GB" sz="1300" b="1">
                <a:solidFill>
                  <a:schemeClr val="bg2"/>
                </a:solidFill>
              </a:rPr>
              <a:t>?</a:t>
            </a:r>
          </a:p>
          <a:p>
            <a:pPr marL="285750" indent="-285750">
              <a:spcBef>
                <a:spcPts val="600"/>
              </a:spcBef>
              <a:buFont typeface="Courier New" panose="02070309020205020404" pitchFamily="49" charset="0"/>
              <a:buChar char="o"/>
            </a:pPr>
            <a:r>
              <a:rPr lang="en-GB" sz="1300">
                <a:solidFill>
                  <a:schemeClr val="bg2"/>
                </a:solidFill>
              </a:rPr>
              <a:t>The TSS will support traders in handling customs declarations processes. The TSS:</a:t>
            </a:r>
          </a:p>
          <a:p>
            <a:pPr marL="742950" lvl="1" indent="-285750">
              <a:spcBef>
                <a:spcPts val="600"/>
              </a:spcBef>
              <a:buFont typeface="Wingdings" panose="05000000000000000000" pitchFamily="2" charset="2"/>
              <a:buChar char="§"/>
            </a:pPr>
            <a:r>
              <a:rPr lang="en-GB" sz="1300">
                <a:solidFill>
                  <a:schemeClr val="bg2"/>
                </a:solidFill>
              </a:rPr>
              <a:t>will help if you move goods between Great Britain and Northern Ireland, or bring goods into Northern Ireland from outside the UK</a:t>
            </a:r>
          </a:p>
          <a:p>
            <a:pPr marL="742950" lvl="1" indent="-285750">
              <a:spcBef>
                <a:spcPts val="600"/>
              </a:spcBef>
              <a:buFont typeface="Wingdings" panose="05000000000000000000" pitchFamily="2" charset="2"/>
              <a:buChar char="§"/>
            </a:pPr>
            <a:r>
              <a:rPr lang="en-GB" sz="1300">
                <a:solidFill>
                  <a:schemeClr val="bg2"/>
                </a:solidFill>
              </a:rPr>
              <a:t>is free to use and will guide you through any changes to the way goods move between Great Britain and Northern Ireland</a:t>
            </a:r>
          </a:p>
          <a:p>
            <a:pPr marL="742950" lvl="1" indent="-285750">
              <a:spcBef>
                <a:spcPts val="600"/>
              </a:spcBef>
              <a:buFont typeface="Wingdings" panose="05000000000000000000" pitchFamily="2" charset="2"/>
              <a:buChar char="§"/>
            </a:pPr>
            <a:r>
              <a:rPr lang="en-GB" sz="1300">
                <a:solidFill>
                  <a:schemeClr val="bg2"/>
                </a:solidFill>
              </a:rPr>
              <a:t>can complete declarations on your behalf</a:t>
            </a:r>
          </a:p>
          <a:p>
            <a:pPr marL="742950" lvl="1" indent="-285750">
              <a:spcBef>
                <a:spcPts val="600"/>
              </a:spcBef>
              <a:buFont typeface="Wingdings" panose="05000000000000000000" pitchFamily="2" charset="2"/>
              <a:buChar char="§"/>
            </a:pPr>
            <a:r>
              <a:rPr lang="en-GB" sz="1300">
                <a:solidFill>
                  <a:schemeClr val="bg2"/>
                </a:solidFill>
              </a:rPr>
              <a:t>will automatically register you for an XI EORI number (a specific EORI number that you need for moving goods into or out of NI)</a:t>
            </a:r>
          </a:p>
        </p:txBody>
      </p:sp>
      <p:sp>
        <p:nvSpPr>
          <p:cNvPr id="9" name="Rectangle 8">
            <a:extLst>
              <a:ext uri="{FF2B5EF4-FFF2-40B4-BE49-F238E27FC236}">
                <a16:creationId xmlns:a16="http://schemas.microsoft.com/office/drawing/2014/main" id="{D5B3BF86-BE12-4002-AE7F-A95F63013F7A}"/>
              </a:ext>
            </a:extLst>
          </p:cNvPr>
          <p:cNvSpPr/>
          <p:nvPr/>
        </p:nvSpPr>
        <p:spPr>
          <a:xfrm>
            <a:off x="500941" y="3347644"/>
            <a:ext cx="4213102" cy="2723823"/>
          </a:xfrm>
          <a:prstGeom prst="rect">
            <a:avLst/>
          </a:prstGeom>
          <a:ln>
            <a:solidFill>
              <a:schemeClr val="accent1"/>
            </a:solidFill>
          </a:ln>
        </p:spPr>
        <p:txBody>
          <a:bodyPr wrap="square">
            <a:spAutoFit/>
          </a:bodyPr>
          <a:lstStyle/>
          <a:p>
            <a:pPr algn="ctr">
              <a:spcBef>
                <a:spcPts val="600"/>
              </a:spcBef>
            </a:pPr>
            <a:r>
              <a:rPr lang="en-GB" sz="1300" b="1" u="sng"/>
              <a:t>Traders using the TSS from 1</a:t>
            </a:r>
            <a:r>
              <a:rPr lang="en-GB" sz="1300" b="1" u="sng" baseline="30000"/>
              <a:t>st</a:t>
            </a:r>
            <a:r>
              <a:rPr lang="en-GB" sz="1300" b="1" u="sng"/>
              <a:t> January 2021</a:t>
            </a:r>
            <a:endParaRPr lang="en-GB" sz="1300" b="1"/>
          </a:p>
          <a:p>
            <a:pPr marL="285750" indent="-285750">
              <a:spcBef>
                <a:spcPts val="600"/>
              </a:spcBef>
              <a:buFont typeface="Courier New" panose="02070309020205020404" pitchFamily="49" charset="0"/>
              <a:buChar char="o"/>
            </a:pPr>
            <a:r>
              <a:rPr lang="en-GB" sz="1300"/>
              <a:t>Traders will be supported to understand the information they will need to collect about their goods, such as their description, value and any supporting documentation required.</a:t>
            </a:r>
          </a:p>
          <a:p>
            <a:pPr marL="285750" indent="-285750">
              <a:spcBef>
                <a:spcPts val="600"/>
              </a:spcBef>
              <a:buFont typeface="Courier New" panose="02070309020205020404" pitchFamily="49" charset="0"/>
              <a:buChar char="o"/>
            </a:pPr>
            <a:r>
              <a:rPr lang="en-GB" sz="1300"/>
              <a:t>The service will then use this information to </a:t>
            </a:r>
            <a:r>
              <a:rPr lang="en-GB" sz="1300" b="1"/>
              <a:t>complete import and safety and security declarations on behalf of traders</a:t>
            </a:r>
            <a:r>
              <a:rPr lang="en-GB" sz="1300"/>
              <a:t>.</a:t>
            </a:r>
          </a:p>
          <a:p>
            <a:pPr marL="285750" indent="-285750">
              <a:spcBef>
                <a:spcPts val="600"/>
              </a:spcBef>
              <a:buFont typeface="Courier New" panose="02070309020205020404" pitchFamily="49" charset="0"/>
              <a:buChar char="o"/>
            </a:pPr>
            <a:r>
              <a:rPr lang="en-GB" sz="1300"/>
              <a:t>Where a trader uses the TSS to complete these they will not need to access HMRC systems, such as the Customs Declaration Service (CDS) or the </a:t>
            </a:r>
            <a:r>
              <a:rPr lang="en-GB" sz="1300" b="1">
                <a:hlinkClick r:id="rId2"/>
              </a:rPr>
              <a:t>Import Control System</a:t>
            </a:r>
            <a:r>
              <a:rPr lang="en-GB" sz="1300" b="1"/>
              <a:t> </a:t>
            </a:r>
            <a:r>
              <a:rPr lang="en-GB" sz="1300"/>
              <a:t>(ICS), themselves.</a:t>
            </a:r>
          </a:p>
        </p:txBody>
      </p:sp>
      <p:sp>
        <p:nvSpPr>
          <p:cNvPr id="10" name="Rectangle 9">
            <a:extLst>
              <a:ext uri="{FF2B5EF4-FFF2-40B4-BE49-F238E27FC236}">
                <a16:creationId xmlns:a16="http://schemas.microsoft.com/office/drawing/2014/main" id="{74682898-04F4-4EA3-B99D-79EA41AB4F3E}"/>
              </a:ext>
            </a:extLst>
          </p:cNvPr>
          <p:cNvSpPr/>
          <p:nvPr/>
        </p:nvSpPr>
        <p:spPr>
          <a:xfrm>
            <a:off x="4876800" y="3347644"/>
            <a:ext cx="6814258" cy="2754600"/>
          </a:xfrm>
          <a:prstGeom prst="rect">
            <a:avLst/>
          </a:prstGeom>
          <a:ln>
            <a:solidFill>
              <a:schemeClr val="accent1"/>
            </a:solidFill>
          </a:ln>
        </p:spPr>
        <p:txBody>
          <a:bodyPr wrap="square">
            <a:spAutoFit/>
          </a:bodyPr>
          <a:lstStyle/>
          <a:p>
            <a:pPr algn="ctr">
              <a:spcBef>
                <a:spcPts val="600"/>
              </a:spcBef>
            </a:pPr>
            <a:r>
              <a:rPr lang="en-GB" sz="1300" b="1" u="sng"/>
              <a:t>Traders who prefer to manage the customs declarations themselves</a:t>
            </a:r>
            <a:endParaRPr lang="en-GB" sz="1300" b="1"/>
          </a:p>
          <a:p>
            <a:pPr marL="285750" indent="-285750">
              <a:spcBef>
                <a:spcPts val="600"/>
              </a:spcBef>
              <a:buFont typeface="Courier New" panose="02070309020205020404" pitchFamily="49" charset="0"/>
              <a:buChar char="o"/>
            </a:pPr>
            <a:r>
              <a:rPr lang="en-GB" sz="1300"/>
              <a:t>If you choose not to use the TSS, you, or your customs agent, will need to:</a:t>
            </a:r>
          </a:p>
          <a:p>
            <a:pPr marL="800100" lvl="1" indent="-342900">
              <a:spcBef>
                <a:spcPts val="600"/>
              </a:spcBef>
              <a:buFont typeface="Wingdings" panose="05000000000000000000" pitchFamily="2" charset="2"/>
              <a:buChar char="§"/>
            </a:pPr>
            <a:r>
              <a:rPr lang="en-GB" sz="1300"/>
              <a:t>Ensure you can access to the appropriate HMRC systems in order to submit customs declarations. There are facilitations available to make the declarations processes easier.</a:t>
            </a:r>
          </a:p>
          <a:p>
            <a:pPr marL="800100" lvl="1" indent="-342900">
              <a:spcBef>
                <a:spcPts val="600"/>
              </a:spcBef>
              <a:buFont typeface="Wingdings" panose="05000000000000000000" pitchFamily="2" charset="2"/>
              <a:buChar char="§"/>
            </a:pPr>
            <a:r>
              <a:rPr lang="en-GB" sz="1300"/>
              <a:t>Check what customs declarations will be required to move your goods, such as:</a:t>
            </a:r>
          </a:p>
          <a:p>
            <a:pPr marL="1200150" lvl="2" indent="-285750">
              <a:spcBef>
                <a:spcPts val="600"/>
              </a:spcBef>
              <a:buFont typeface="Courier New" panose="02070309020205020404" pitchFamily="49" charset="0"/>
              <a:buChar char="o"/>
            </a:pPr>
            <a:r>
              <a:rPr lang="en-GB" sz="1300"/>
              <a:t>How to raise a digital Entry Summary (ENS) declarations (also referred to as Safety &amp; Security declarations) into the </a:t>
            </a:r>
            <a:r>
              <a:rPr lang="en-GB" sz="1300" b="1">
                <a:hlinkClick r:id="rId2"/>
              </a:rPr>
              <a:t>ICS</a:t>
            </a:r>
            <a:r>
              <a:rPr lang="en-GB" sz="1300"/>
              <a:t>. The haulier or ferry operator is usually responsible for submitting the declaration.</a:t>
            </a:r>
          </a:p>
          <a:p>
            <a:pPr marL="1200150" lvl="2" indent="-285750">
              <a:spcBef>
                <a:spcPts val="600"/>
              </a:spcBef>
              <a:buFont typeface="Courier New" panose="02070309020205020404" pitchFamily="49" charset="0"/>
              <a:buChar char="o"/>
            </a:pPr>
            <a:r>
              <a:rPr lang="en-GB" sz="1300"/>
              <a:t>Supplementary declarations, Simplified Frontier declarations and full import declarations.</a:t>
            </a:r>
          </a:p>
        </p:txBody>
      </p:sp>
    </p:spTree>
    <p:extLst>
      <p:ext uri="{BB962C8B-B14F-4D97-AF65-F5344CB8AC3E}">
        <p14:creationId xmlns:p14="http://schemas.microsoft.com/office/powerpoint/2010/main" val="13981544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C1AC3-D0CC-4361-8759-C14B68B02DFE}"/>
              </a:ext>
            </a:extLst>
          </p:cNvPr>
          <p:cNvSpPr>
            <a:spLocks noGrp="1"/>
          </p:cNvSpPr>
          <p:nvPr>
            <p:ph type="title"/>
          </p:nvPr>
        </p:nvSpPr>
        <p:spPr>
          <a:xfrm>
            <a:off x="563365" y="1176482"/>
            <a:ext cx="11145600" cy="323021"/>
          </a:xfrm>
        </p:spPr>
        <p:txBody>
          <a:bodyPr>
            <a:noAutofit/>
          </a:bodyPr>
          <a:lstStyle/>
          <a:p>
            <a:r>
              <a:rPr lang="en-GB" sz="2100"/>
              <a:t>Who is responsible for carrying out customs requirements for moving goods from GB to NI?</a:t>
            </a:r>
          </a:p>
        </p:txBody>
      </p:sp>
      <p:sp>
        <p:nvSpPr>
          <p:cNvPr id="5" name="Footer Placeholder 4">
            <a:extLst>
              <a:ext uri="{FF2B5EF4-FFF2-40B4-BE49-F238E27FC236}">
                <a16:creationId xmlns:a16="http://schemas.microsoft.com/office/drawing/2014/main" id="{8528F8D1-6D9D-453C-9573-844B14FE9D5E}"/>
              </a:ext>
            </a:extLst>
          </p:cNvPr>
          <p:cNvSpPr>
            <a:spLocks noGrp="1"/>
          </p:cNvSpPr>
          <p:nvPr>
            <p:ph type="ftr" sz="quarter" idx="11"/>
          </p:nvPr>
        </p:nvSpPr>
        <p:spPr/>
        <p:txBody>
          <a:bodyPr/>
          <a:lstStyle/>
          <a:p>
            <a:pPr lvl="0">
              <a:defRPr/>
            </a:pPr>
            <a:r>
              <a:rPr lang="en-GB">
                <a:solidFill>
                  <a:prstClr val="white"/>
                </a:solidFill>
              </a:rPr>
              <a:t>HM Government | GB-NI Customs Readiness | December 2020</a:t>
            </a:r>
          </a:p>
        </p:txBody>
      </p:sp>
      <p:sp>
        <p:nvSpPr>
          <p:cNvPr id="6" name="Slide Number Placeholder 5">
            <a:extLst>
              <a:ext uri="{FF2B5EF4-FFF2-40B4-BE49-F238E27FC236}">
                <a16:creationId xmlns:a16="http://schemas.microsoft.com/office/drawing/2014/main" id="{C580DB88-DCA6-4D19-9BEC-836A8F69397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36580A-33A4-4F93-A02B-C613D65C79F7}" type="slidenum">
              <a:rPr kumimoji="0" lang="en-GB" sz="1000" b="0" i="0" u="none" strike="noStrike" kern="1200" cap="none" spc="0" normalizeH="0" baseline="0" noProof="0" smtClean="0">
                <a:ln>
                  <a:noFill/>
                </a:ln>
                <a:solidFill>
                  <a:prstClr val="white"/>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000" b="0" i="0" u="none" strike="noStrike" kern="1200" cap="none" spc="0" normalizeH="0" baseline="0" noProof="0">
              <a:ln>
                <a:noFill/>
              </a:ln>
              <a:solidFill>
                <a:prstClr val="white"/>
              </a:solidFill>
              <a:effectLst/>
              <a:uLnTx/>
              <a:uFillTx/>
              <a:latin typeface="Arial"/>
              <a:ea typeface="+mn-ea"/>
              <a:cs typeface="+mn-cs"/>
            </a:endParaRPr>
          </a:p>
        </p:txBody>
      </p:sp>
      <p:sp>
        <p:nvSpPr>
          <p:cNvPr id="11" name="TextBox 10">
            <a:extLst>
              <a:ext uri="{FF2B5EF4-FFF2-40B4-BE49-F238E27FC236}">
                <a16:creationId xmlns:a16="http://schemas.microsoft.com/office/drawing/2014/main" id="{D9D46A88-7693-478A-AABB-3717ACEECCA3}"/>
              </a:ext>
            </a:extLst>
          </p:cNvPr>
          <p:cNvSpPr txBox="1"/>
          <p:nvPr/>
        </p:nvSpPr>
        <p:spPr>
          <a:xfrm>
            <a:off x="512070" y="2591140"/>
            <a:ext cx="11167859" cy="3515439"/>
          </a:xfrm>
          <a:prstGeom prst="roundRect">
            <a:avLst>
              <a:gd name="adj" fmla="val 6337"/>
            </a:avLst>
          </a:prstGeom>
          <a:noFill/>
          <a:ln w="19050">
            <a:solidFill>
              <a:schemeClr val="accent1"/>
            </a:solidFill>
          </a:ln>
        </p:spPr>
        <p:txBody>
          <a:bodyPr wrap="square" rtlCol="0">
            <a:spAutoFit/>
          </a:bodyPr>
          <a:lstStyle/>
          <a:p>
            <a:pPr marL="285750" lvl="0" indent="-285750">
              <a:buFont typeface="Courier New" panose="02070309020205020404" pitchFamily="49" charset="0"/>
              <a:buChar char="o"/>
            </a:pPr>
            <a:r>
              <a:rPr lang="en-GB" sz="1200"/>
              <a:t>These terms are set out under ‘Incoterms®’ (International Commercial Terms), which </a:t>
            </a:r>
            <a:r>
              <a:rPr lang="en-GB" sz="1200" b="1"/>
              <a:t>define the responsibilities of senders and receivers </a:t>
            </a:r>
            <a:r>
              <a:rPr lang="en-GB" sz="1200"/>
              <a:t>and denote who has ownership of the transport journey. Further information can be found </a:t>
            </a:r>
            <a:r>
              <a:rPr lang="en-GB" sz="1200" b="1">
                <a:hlinkClick r:id="rId2"/>
              </a:rPr>
              <a:t>here</a:t>
            </a:r>
            <a:r>
              <a:rPr lang="en-GB" sz="1200"/>
              <a:t>. </a:t>
            </a:r>
          </a:p>
          <a:p>
            <a:pPr marL="171450" lvl="0" indent="-171450">
              <a:buFont typeface="Courier New" panose="02070309020205020404" pitchFamily="49" charset="0"/>
              <a:buChar char="o"/>
            </a:pPr>
            <a:endParaRPr lang="en-GB" sz="1200"/>
          </a:p>
          <a:p>
            <a:pPr marL="285750" lvl="0" indent="-285750">
              <a:buFont typeface="Courier New" panose="02070309020205020404" pitchFamily="49" charset="0"/>
              <a:buChar char="o"/>
            </a:pPr>
            <a:r>
              <a:rPr lang="en-GB" sz="1200"/>
              <a:t>There are 11 different Incoterms®. The Incoterms® that will most likely be used for GB-NI trade from 1 January will be </a:t>
            </a:r>
            <a:r>
              <a:rPr lang="en-GB" sz="1200" b="1"/>
              <a:t>Ex Works (EXW) </a:t>
            </a:r>
            <a:r>
              <a:rPr lang="en-GB" sz="1200"/>
              <a:t>and </a:t>
            </a:r>
            <a:r>
              <a:rPr lang="en-GB" sz="1200" b="1"/>
              <a:t>Delivered Duty Paid (DDP)</a:t>
            </a:r>
            <a:r>
              <a:rPr lang="en-GB" sz="1200"/>
              <a:t>. It is the responsibility of the sender (supplier) and receiver (buyer) of the goods to agree which Incoterm® will be used.</a:t>
            </a:r>
          </a:p>
          <a:p>
            <a:pPr marL="742950" lvl="1" indent="-285750">
              <a:buFont typeface="Wingdings" panose="05000000000000000000" pitchFamily="2" charset="2"/>
              <a:buChar char="§"/>
            </a:pPr>
            <a:r>
              <a:rPr lang="en-GB" sz="1200"/>
              <a:t>If operating under </a:t>
            </a:r>
            <a:r>
              <a:rPr lang="en-GB" sz="1200" b="1"/>
              <a:t>Delivered Duty Paid</a:t>
            </a:r>
            <a:r>
              <a:rPr lang="en-GB" sz="1200"/>
              <a:t> terms, the </a:t>
            </a:r>
            <a:r>
              <a:rPr lang="en-GB" sz="1200" u="sng"/>
              <a:t>GB supplier/sender</a:t>
            </a:r>
            <a:r>
              <a:rPr lang="en-GB" sz="1200"/>
              <a:t> is responsible for arranging the transport, submitting the declarations, and for paying duty (if the goods are determined to be ‘at risk’). A sender or receiver can also ask a freight forwarder, haulier or customs agent to complete these steps on their behalf.</a:t>
            </a:r>
          </a:p>
          <a:p>
            <a:pPr marL="742950" lvl="1" indent="-285750">
              <a:buFont typeface="Wingdings" panose="05000000000000000000" pitchFamily="2" charset="2"/>
              <a:buChar char="§"/>
            </a:pPr>
            <a:r>
              <a:rPr lang="en-GB" sz="1200"/>
              <a:t>Under </a:t>
            </a:r>
            <a:r>
              <a:rPr lang="en-GB" sz="1200" b="1"/>
              <a:t>Ex Works</a:t>
            </a:r>
            <a:r>
              <a:rPr lang="en-GB" sz="1200"/>
              <a:t> terms, the </a:t>
            </a:r>
            <a:r>
              <a:rPr lang="en-GB" sz="1200" u="sng"/>
              <a:t>NI receiver/buyer</a:t>
            </a:r>
            <a:r>
              <a:rPr lang="en-GB" sz="1200"/>
              <a:t> is responsible for arranging the transport, submitting the declarations and paying the duty (if applicable).</a:t>
            </a:r>
          </a:p>
          <a:p>
            <a:pPr marL="742950" lvl="1" indent="-285750">
              <a:buFont typeface="Wingdings" panose="05000000000000000000" pitchFamily="2" charset="2"/>
              <a:buChar char="§"/>
            </a:pPr>
            <a:r>
              <a:rPr lang="en-GB" sz="1200"/>
              <a:t>Under </a:t>
            </a:r>
            <a:r>
              <a:rPr lang="en-GB" sz="1200" b="1"/>
              <a:t>Delivered at Place</a:t>
            </a:r>
            <a:r>
              <a:rPr lang="en-GB" sz="1200"/>
              <a:t> (DAP) terms, the </a:t>
            </a:r>
            <a:r>
              <a:rPr lang="en-GB" sz="1200" u="sng"/>
              <a:t>GB supplier</a:t>
            </a:r>
            <a:r>
              <a:rPr lang="en-GB" sz="1200"/>
              <a:t> is responsibility for arranging the transport, but the </a:t>
            </a:r>
            <a:r>
              <a:rPr lang="en-GB" sz="1200" u="sng"/>
              <a:t>NI buyer</a:t>
            </a:r>
            <a:r>
              <a:rPr lang="en-GB" sz="1200"/>
              <a:t> is responsible for making the declarations. </a:t>
            </a:r>
          </a:p>
          <a:p>
            <a:pPr lvl="1"/>
            <a:endParaRPr lang="en-GB" sz="1200"/>
          </a:p>
          <a:p>
            <a:pPr marL="285750" lvl="0" indent="-285750">
              <a:buFont typeface="Courier New" panose="02070309020205020404" pitchFamily="49" charset="0"/>
              <a:buChar char="o"/>
            </a:pPr>
            <a:r>
              <a:rPr lang="en-GB" sz="1200" b="1"/>
              <a:t>Different Incoterms® may be more appropriate in different circumstances</a:t>
            </a:r>
            <a:r>
              <a:rPr lang="en-GB" sz="1200"/>
              <a:t>. For example:</a:t>
            </a:r>
          </a:p>
          <a:p>
            <a:pPr marL="742950" lvl="1" indent="-285750">
              <a:buFont typeface="Wingdings" panose="05000000000000000000" pitchFamily="2" charset="2"/>
              <a:buChar char="§"/>
            </a:pPr>
            <a:r>
              <a:rPr lang="en-GB" sz="1200"/>
              <a:t>If a large GB supplier is supplying a small NI buyer, DDP may be more suitable. </a:t>
            </a:r>
          </a:p>
          <a:p>
            <a:pPr marL="742950" lvl="1" indent="-285750">
              <a:buFont typeface="Wingdings" panose="05000000000000000000" pitchFamily="2" charset="2"/>
              <a:buChar char="§"/>
            </a:pPr>
            <a:r>
              <a:rPr lang="en-GB" sz="1200"/>
              <a:t>If a large NI business is receiving goods from a small GB supplier, EXW may be more suitable.</a:t>
            </a:r>
          </a:p>
          <a:p>
            <a:pPr marL="285750" indent="-285750">
              <a:buFont typeface="Courier New" panose="02070309020205020404" pitchFamily="49" charset="0"/>
              <a:buChar char="o"/>
            </a:pPr>
            <a:r>
              <a:rPr lang="en-GB" sz="1200"/>
              <a:t>This is because the larger company may have access to cheaper transport or more experience of declarations processes. </a:t>
            </a:r>
          </a:p>
          <a:p>
            <a:pPr marL="285750" indent="-285750">
              <a:buFont typeface="Courier New" panose="02070309020205020404" pitchFamily="49" charset="0"/>
              <a:buChar char="o"/>
            </a:pPr>
            <a:r>
              <a:rPr lang="en-GB" sz="1200"/>
              <a:t>If SMEs are trading with each other, the SMEs will need to agree which terms to use. In these cases, a freight forwarder or carrier can assist based on the agreed Incoterm®.</a:t>
            </a:r>
          </a:p>
        </p:txBody>
      </p:sp>
      <p:sp>
        <p:nvSpPr>
          <p:cNvPr id="12" name="Rectangle: Rounded Corners 11">
            <a:extLst>
              <a:ext uri="{FF2B5EF4-FFF2-40B4-BE49-F238E27FC236}">
                <a16:creationId xmlns:a16="http://schemas.microsoft.com/office/drawing/2014/main" id="{9FE53B4C-1826-4DE2-8A60-D96D9C21C8F3}"/>
              </a:ext>
            </a:extLst>
          </p:cNvPr>
          <p:cNvSpPr/>
          <p:nvPr/>
        </p:nvSpPr>
        <p:spPr>
          <a:xfrm>
            <a:off x="545459" y="1604866"/>
            <a:ext cx="11145600" cy="953042"/>
          </a:xfrm>
          <a:prstGeom prst="roundRect">
            <a:avLst/>
          </a:prstGeom>
          <a:solidFill>
            <a:schemeClr val="accent1"/>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r>
              <a:rPr lang="en-GB" sz="1300" b="1"/>
              <a:t>Senders and receivers need to agree on how the goods will be moved</a:t>
            </a:r>
            <a:r>
              <a:rPr lang="en-GB" sz="1300"/>
              <a:t>. This means you will need to agree the terms for: </a:t>
            </a:r>
          </a:p>
          <a:p>
            <a:pPr marL="342900" indent="-342900">
              <a:buFont typeface="Courier New" panose="02070309020205020404" pitchFamily="49" charset="0"/>
              <a:buChar char="o"/>
            </a:pPr>
            <a:r>
              <a:rPr lang="en-GB" sz="1300"/>
              <a:t>who arranges and pays for the freight</a:t>
            </a:r>
          </a:p>
          <a:p>
            <a:pPr marL="342900" indent="-342900">
              <a:buFont typeface="Courier New" panose="02070309020205020404" pitchFamily="49" charset="0"/>
              <a:buChar char="o"/>
            </a:pPr>
            <a:r>
              <a:rPr lang="en-GB" sz="1300"/>
              <a:t>who insures the goods in transit</a:t>
            </a:r>
          </a:p>
          <a:p>
            <a:pPr marL="342900" indent="-342900">
              <a:buFont typeface="Courier New" panose="02070309020205020404" pitchFamily="49" charset="0"/>
              <a:buChar char="o"/>
            </a:pPr>
            <a:r>
              <a:rPr lang="en-GB" sz="1300"/>
              <a:t>who is responsible for making the import declaration when the goods enter NI and who pays any tariffs applicable</a:t>
            </a:r>
          </a:p>
        </p:txBody>
      </p:sp>
    </p:spTree>
    <p:extLst>
      <p:ext uri="{BB962C8B-B14F-4D97-AF65-F5344CB8AC3E}">
        <p14:creationId xmlns:p14="http://schemas.microsoft.com/office/powerpoint/2010/main" val="11969091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C1AC3-D0CC-4361-8759-C14B68B02DFE}"/>
              </a:ext>
            </a:extLst>
          </p:cNvPr>
          <p:cNvSpPr>
            <a:spLocks noGrp="1"/>
          </p:cNvSpPr>
          <p:nvPr>
            <p:ph type="title"/>
          </p:nvPr>
        </p:nvSpPr>
        <p:spPr>
          <a:xfrm>
            <a:off x="545459" y="1204346"/>
            <a:ext cx="11207804" cy="699973"/>
          </a:xfrm>
        </p:spPr>
        <p:txBody>
          <a:bodyPr>
            <a:noAutofit/>
          </a:bodyPr>
          <a:lstStyle/>
          <a:p>
            <a:r>
              <a:rPr lang="en-GB" sz="2400"/>
              <a:t>Submitting customs declarations for goods moving from Great Britain to Northern Ireland from 1 January 2021</a:t>
            </a:r>
          </a:p>
        </p:txBody>
      </p:sp>
      <p:sp>
        <p:nvSpPr>
          <p:cNvPr id="5" name="Footer Placeholder 4">
            <a:extLst>
              <a:ext uri="{FF2B5EF4-FFF2-40B4-BE49-F238E27FC236}">
                <a16:creationId xmlns:a16="http://schemas.microsoft.com/office/drawing/2014/main" id="{8528F8D1-6D9D-453C-9573-844B14FE9D5E}"/>
              </a:ext>
            </a:extLst>
          </p:cNvPr>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000" b="0" i="0" u="none" strike="noStrike" kern="1200" cap="none" spc="0" normalizeH="0" baseline="0" noProof="0">
                <a:ln>
                  <a:noFill/>
                </a:ln>
                <a:solidFill>
                  <a:prstClr val="white"/>
                </a:solidFill>
                <a:effectLst/>
                <a:uLnTx/>
                <a:uFillTx/>
                <a:latin typeface="Arial"/>
                <a:ea typeface="+mn-ea"/>
                <a:cs typeface="+mn-cs"/>
              </a:rPr>
              <a:t>HM Government | GB-NI Customs Readiness | December 2020</a:t>
            </a:r>
          </a:p>
        </p:txBody>
      </p:sp>
      <p:sp>
        <p:nvSpPr>
          <p:cNvPr id="6" name="Slide Number Placeholder 5">
            <a:extLst>
              <a:ext uri="{FF2B5EF4-FFF2-40B4-BE49-F238E27FC236}">
                <a16:creationId xmlns:a16="http://schemas.microsoft.com/office/drawing/2014/main" id="{C580DB88-DCA6-4D19-9BEC-836A8F69397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36580A-33A4-4F93-A02B-C613D65C79F7}" type="slidenum">
              <a:rPr kumimoji="0" lang="en-GB" sz="1000" b="0" i="0" u="none" strike="noStrike" kern="1200" cap="none" spc="0" normalizeH="0" baseline="0" noProof="0" smtClean="0">
                <a:ln>
                  <a:noFill/>
                </a:ln>
                <a:solidFill>
                  <a:prstClr val="white"/>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000" b="0" i="0" u="none" strike="noStrike" kern="1200" cap="none" spc="0" normalizeH="0" baseline="0" noProof="0">
              <a:ln>
                <a:noFill/>
              </a:ln>
              <a:solidFill>
                <a:prstClr val="white"/>
              </a:solidFill>
              <a:effectLst/>
              <a:uLnTx/>
              <a:uFillTx/>
              <a:latin typeface="Arial"/>
              <a:ea typeface="+mn-ea"/>
              <a:cs typeface="+mn-cs"/>
            </a:endParaRPr>
          </a:p>
        </p:txBody>
      </p:sp>
      <p:sp>
        <p:nvSpPr>
          <p:cNvPr id="11" name="Rectangle: Rounded Corners 10">
            <a:extLst>
              <a:ext uri="{FF2B5EF4-FFF2-40B4-BE49-F238E27FC236}">
                <a16:creationId xmlns:a16="http://schemas.microsoft.com/office/drawing/2014/main" id="{E1EA5345-43AB-4820-9364-07119B9A9513}"/>
              </a:ext>
            </a:extLst>
          </p:cNvPr>
          <p:cNvSpPr/>
          <p:nvPr/>
        </p:nvSpPr>
        <p:spPr>
          <a:xfrm>
            <a:off x="545459" y="2633903"/>
            <a:ext cx="11128677" cy="3260881"/>
          </a:xfrm>
          <a:prstGeom prst="roundRect">
            <a:avLst>
              <a:gd name="adj" fmla="val 5160"/>
            </a:avLst>
          </a:prstGeom>
          <a:ln>
            <a:solidFill>
              <a:schemeClr val="accent1"/>
            </a:solidFill>
          </a:ln>
        </p:spPr>
        <p:style>
          <a:lnRef idx="2">
            <a:schemeClr val="accent4"/>
          </a:lnRef>
          <a:fillRef idx="1">
            <a:schemeClr val="lt1"/>
          </a:fillRef>
          <a:effectRef idx="0">
            <a:schemeClr val="accent4"/>
          </a:effectRef>
          <a:fontRef idx="minor">
            <a:schemeClr val="dk1"/>
          </a:fontRef>
        </p:style>
        <p:txBody>
          <a:bodyPr rtlCol="0" anchor="ctr"/>
          <a:lstStyle/>
          <a:p>
            <a:pPr marL="285750" lvl="0" indent="-285750">
              <a:spcBef>
                <a:spcPts val="600"/>
              </a:spcBef>
              <a:buFont typeface="Courier New" panose="02070309020205020404" pitchFamily="49" charset="0"/>
              <a:buChar char="o"/>
            </a:pPr>
            <a:r>
              <a:rPr lang="en-GB" sz="1400" dirty="0">
                <a:solidFill>
                  <a:prstClr val="black"/>
                </a:solidFill>
                <a:latin typeface="+mj-lt"/>
              </a:rPr>
              <a:t>All Irish Sea movements from Great Britain to Northern Ireland will move under a </a:t>
            </a:r>
            <a:r>
              <a:rPr lang="en-GB" sz="1400" b="1" dirty="0">
                <a:solidFill>
                  <a:prstClr val="black"/>
                </a:solidFill>
                <a:latin typeface="+mj-lt"/>
              </a:rPr>
              <a:t>pre-lodgement model</a:t>
            </a:r>
            <a:r>
              <a:rPr lang="en-GB" sz="1400" dirty="0">
                <a:solidFill>
                  <a:prstClr val="black"/>
                </a:solidFill>
                <a:latin typeface="+mj-lt"/>
              </a:rPr>
              <a:t>.</a:t>
            </a:r>
          </a:p>
          <a:p>
            <a:pPr marL="285750" lvl="0" indent="-285750">
              <a:spcBef>
                <a:spcPts val="600"/>
              </a:spcBef>
              <a:buFont typeface="Courier New" panose="02070309020205020404" pitchFamily="49" charset="0"/>
              <a:buChar char="o"/>
            </a:pPr>
            <a:r>
              <a:rPr lang="en-GB" sz="1400" dirty="0">
                <a:solidFill>
                  <a:prstClr val="black"/>
                </a:solidFill>
                <a:latin typeface="+mj-lt"/>
              </a:rPr>
              <a:t>This means that </a:t>
            </a:r>
            <a:r>
              <a:rPr lang="en-GB" sz="1400" b="1" dirty="0">
                <a:solidFill>
                  <a:prstClr val="black"/>
                </a:solidFill>
                <a:latin typeface="+mj-lt"/>
              </a:rPr>
              <a:t>all goods must have completed an ENS </a:t>
            </a:r>
            <a:r>
              <a:rPr lang="en-GB" sz="1400" dirty="0">
                <a:solidFill>
                  <a:prstClr val="black"/>
                </a:solidFill>
                <a:latin typeface="+mj-lt"/>
              </a:rPr>
              <a:t>(Entry Summary, or Safety &amp; Security) declaration before the goods can be shipped from Great Britain to Northern Ireland. </a:t>
            </a:r>
          </a:p>
          <a:p>
            <a:pPr marL="285750" lvl="0" indent="-285750">
              <a:spcBef>
                <a:spcPts val="600"/>
              </a:spcBef>
              <a:buFont typeface="Courier New" panose="02070309020205020404" pitchFamily="49" charset="0"/>
              <a:buChar char="o"/>
            </a:pPr>
            <a:r>
              <a:rPr lang="en-GB" sz="1400" dirty="0">
                <a:solidFill>
                  <a:prstClr val="black"/>
                </a:solidFill>
                <a:latin typeface="+mj-lt"/>
              </a:rPr>
              <a:t>TSS will support registered businesses by raising ENS declarations into the ICS system on their behalf, free of charge</a:t>
            </a:r>
          </a:p>
          <a:p>
            <a:pPr marL="285750" lvl="0" indent="-285750">
              <a:spcBef>
                <a:spcPts val="600"/>
              </a:spcBef>
              <a:buFont typeface="Courier New" panose="02070309020205020404" pitchFamily="49" charset="0"/>
              <a:buChar char="o"/>
            </a:pPr>
            <a:r>
              <a:rPr lang="en-GB" sz="1400" dirty="0">
                <a:solidFill>
                  <a:prstClr val="black"/>
                </a:solidFill>
                <a:latin typeface="+mj-lt"/>
              </a:rPr>
              <a:t>The Haulier or Ferry Operator is usually responsible for ensuring the declaration is submitted.</a:t>
            </a:r>
          </a:p>
          <a:p>
            <a:pPr marL="285750" lvl="0" indent="-285750">
              <a:spcBef>
                <a:spcPts val="600"/>
              </a:spcBef>
              <a:buFont typeface="Courier New" panose="02070309020205020404" pitchFamily="49" charset="0"/>
              <a:buChar char="o"/>
            </a:pPr>
            <a:r>
              <a:rPr lang="en-GB" sz="1400" dirty="0">
                <a:solidFill>
                  <a:prstClr val="black"/>
                </a:solidFill>
                <a:latin typeface="+mj-lt"/>
              </a:rPr>
              <a:t>The trader will need to provide a </a:t>
            </a:r>
            <a:r>
              <a:rPr lang="en-GB" sz="1400" b="1" dirty="0">
                <a:solidFill>
                  <a:prstClr val="black"/>
                </a:solidFill>
                <a:latin typeface="+mj-lt"/>
              </a:rPr>
              <a:t>Movement Reference Number </a:t>
            </a:r>
            <a:r>
              <a:rPr lang="en-GB" sz="1400" dirty="0">
                <a:solidFill>
                  <a:prstClr val="black"/>
                </a:solidFill>
                <a:latin typeface="+mj-lt"/>
              </a:rPr>
              <a:t>(MRN) – a unique reference number for each consignment carried – which proves that a declaration has been pre-lodged.  </a:t>
            </a:r>
          </a:p>
          <a:p>
            <a:pPr marL="285750" lvl="0" indent="-285750">
              <a:spcBef>
                <a:spcPts val="600"/>
              </a:spcBef>
              <a:buFont typeface="Courier New" panose="02070309020205020404" pitchFamily="49" charset="0"/>
              <a:buChar char="o"/>
            </a:pPr>
            <a:r>
              <a:rPr lang="en-GB" sz="1400" dirty="0">
                <a:solidFill>
                  <a:prstClr val="black"/>
                </a:solidFill>
                <a:latin typeface="+mj-lt"/>
              </a:rPr>
              <a:t>The MRN is provided to the haulier so that they can complete an entry into the </a:t>
            </a:r>
            <a:r>
              <a:rPr lang="en-GB" sz="1400" b="1" dirty="0">
                <a:solidFill>
                  <a:prstClr val="black"/>
                </a:solidFill>
                <a:latin typeface="+mj-lt"/>
              </a:rPr>
              <a:t>Goods Vehicle Movement System </a:t>
            </a:r>
            <a:r>
              <a:rPr lang="en-GB" sz="1400" dirty="0">
                <a:solidFill>
                  <a:prstClr val="black"/>
                </a:solidFill>
                <a:latin typeface="+mj-lt"/>
              </a:rPr>
              <a:t>(GVMS) and generate a </a:t>
            </a:r>
            <a:r>
              <a:rPr lang="en-GB" sz="1400" b="1" dirty="0">
                <a:solidFill>
                  <a:prstClr val="black"/>
                </a:solidFill>
                <a:latin typeface="+mj-lt"/>
              </a:rPr>
              <a:t>Goods Movement Reference</a:t>
            </a:r>
            <a:r>
              <a:rPr lang="en-GB" sz="1400" dirty="0">
                <a:solidFill>
                  <a:prstClr val="black"/>
                </a:solidFill>
                <a:latin typeface="+mj-lt"/>
              </a:rPr>
              <a:t> (GMR) before arriving at the departure port. The GMR will be required in order to board the ferry.</a:t>
            </a:r>
          </a:p>
          <a:p>
            <a:pPr marL="285750" lvl="0" indent="-285750">
              <a:spcBef>
                <a:spcPts val="600"/>
              </a:spcBef>
              <a:buFont typeface="Courier New" panose="02070309020205020404" pitchFamily="49" charset="0"/>
              <a:buChar char="o"/>
            </a:pPr>
            <a:r>
              <a:rPr lang="en-GB" sz="1400" dirty="0">
                <a:solidFill>
                  <a:prstClr val="black"/>
                </a:solidFill>
                <a:latin typeface="+mj-lt"/>
              </a:rPr>
              <a:t>More information on GVMS will be available in due course.</a:t>
            </a:r>
          </a:p>
        </p:txBody>
      </p:sp>
      <p:sp>
        <p:nvSpPr>
          <p:cNvPr id="7" name="Rectangle: Rounded Corners 6">
            <a:extLst>
              <a:ext uri="{FF2B5EF4-FFF2-40B4-BE49-F238E27FC236}">
                <a16:creationId xmlns:a16="http://schemas.microsoft.com/office/drawing/2014/main" id="{56509F4D-207C-4191-BFD3-B13029853038}"/>
              </a:ext>
            </a:extLst>
          </p:cNvPr>
          <p:cNvSpPr/>
          <p:nvPr/>
        </p:nvSpPr>
        <p:spPr>
          <a:xfrm>
            <a:off x="523200" y="1977576"/>
            <a:ext cx="11145600" cy="491306"/>
          </a:xfrm>
          <a:prstGeom prst="roundRect">
            <a:avLst/>
          </a:prstGeom>
          <a:solidFill>
            <a:schemeClr val="accent1"/>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lvl="0">
              <a:spcBef>
                <a:spcPts val="600"/>
              </a:spcBef>
            </a:pPr>
            <a:r>
              <a:rPr lang="en-GB" sz="1400" b="1">
                <a:solidFill>
                  <a:schemeClr val="bg1"/>
                </a:solidFill>
              </a:rPr>
              <a:t>There will be new processes that you will need to follow when moving goods after 1 January 2021.</a:t>
            </a:r>
          </a:p>
        </p:txBody>
      </p:sp>
    </p:spTree>
    <p:extLst>
      <p:ext uri="{BB962C8B-B14F-4D97-AF65-F5344CB8AC3E}">
        <p14:creationId xmlns:p14="http://schemas.microsoft.com/office/powerpoint/2010/main" val="16208292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897072F5-A2A2-4065-A65E-EBD594D321B8}"/>
              </a:ext>
            </a:extLst>
          </p:cNvPr>
          <p:cNvSpPr txBox="1"/>
          <p:nvPr/>
        </p:nvSpPr>
        <p:spPr>
          <a:xfrm>
            <a:off x="285750" y="281527"/>
            <a:ext cx="2152650" cy="994823"/>
          </a:xfrm>
          <a:prstGeom prst="rect">
            <a:avLst/>
          </a:prstGeom>
          <a:solidFill>
            <a:schemeClr val="bg2"/>
          </a:solidFill>
        </p:spPr>
        <p:txBody>
          <a:bodyPr wrap="square" rtlCol="0">
            <a:spAutoFit/>
          </a:bodyPr>
          <a:lstStyle/>
          <a:p>
            <a:endParaRPr lang="en-GB"/>
          </a:p>
        </p:txBody>
      </p:sp>
      <p:pic>
        <p:nvPicPr>
          <p:cNvPr id="7" name="Picture 6">
            <a:extLst>
              <a:ext uri="{FF2B5EF4-FFF2-40B4-BE49-F238E27FC236}">
                <a16:creationId xmlns:a16="http://schemas.microsoft.com/office/drawing/2014/main" id="{246656BA-2821-4A45-B2B1-FDB67A1BE99D}"/>
              </a:ext>
            </a:extLst>
          </p:cNvPr>
          <p:cNvPicPr>
            <a:picLocks noChangeAspect="1"/>
          </p:cNvPicPr>
          <p:nvPr/>
        </p:nvPicPr>
        <p:blipFill>
          <a:blip r:embed="rId2"/>
          <a:stretch>
            <a:fillRect/>
          </a:stretch>
        </p:blipFill>
        <p:spPr>
          <a:xfrm>
            <a:off x="777753" y="352549"/>
            <a:ext cx="10636494" cy="5766680"/>
          </a:xfrm>
          <a:prstGeom prst="rect">
            <a:avLst/>
          </a:prstGeom>
        </p:spPr>
      </p:pic>
      <p:sp>
        <p:nvSpPr>
          <p:cNvPr id="5" name="Footer Placeholder 4">
            <a:extLst>
              <a:ext uri="{FF2B5EF4-FFF2-40B4-BE49-F238E27FC236}">
                <a16:creationId xmlns:a16="http://schemas.microsoft.com/office/drawing/2014/main" id="{DCE61EC4-9139-4EE6-B6FA-7287578C59C4}"/>
              </a:ext>
            </a:extLst>
          </p:cNvPr>
          <p:cNvSpPr>
            <a:spLocks noGrp="1"/>
          </p:cNvSpPr>
          <p:nvPr>
            <p:ph type="ftr" sz="quarter" idx="11"/>
          </p:nvPr>
        </p:nvSpPr>
        <p:spPr/>
        <p:txBody>
          <a:bodyPr/>
          <a:lstStyle/>
          <a:p>
            <a:r>
              <a:rPr lang="en-GB"/>
              <a:t>HM Government | Presentation title and date</a:t>
            </a:r>
          </a:p>
        </p:txBody>
      </p:sp>
      <p:sp>
        <p:nvSpPr>
          <p:cNvPr id="6" name="Slide Number Placeholder 5">
            <a:extLst>
              <a:ext uri="{FF2B5EF4-FFF2-40B4-BE49-F238E27FC236}">
                <a16:creationId xmlns:a16="http://schemas.microsoft.com/office/drawing/2014/main" id="{8DA9C4AC-6845-4F8A-BDC8-0A39B8199BC7}"/>
              </a:ext>
            </a:extLst>
          </p:cNvPr>
          <p:cNvSpPr>
            <a:spLocks noGrp="1"/>
          </p:cNvSpPr>
          <p:nvPr>
            <p:ph type="sldNum" sz="quarter" idx="12"/>
          </p:nvPr>
        </p:nvSpPr>
        <p:spPr/>
        <p:txBody>
          <a:bodyPr/>
          <a:lstStyle/>
          <a:p>
            <a:fld id="{0A36580A-33A4-4F93-A02B-C613D65C79F7}" type="slidenum">
              <a:rPr lang="en-GB" smtClean="0"/>
              <a:t>8</a:t>
            </a:fld>
            <a:endParaRPr lang="en-GB"/>
          </a:p>
        </p:txBody>
      </p:sp>
      <p:sp>
        <p:nvSpPr>
          <p:cNvPr id="8" name="Title 1">
            <a:extLst>
              <a:ext uri="{FF2B5EF4-FFF2-40B4-BE49-F238E27FC236}">
                <a16:creationId xmlns:a16="http://schemas.microsoft.com/office/drawing/2014/main" id="{4A73EF6A-B4B5-4447-BFB7-590646A974AA}"/>
              </a:ext>
            </a:extLst>
          </p:cNvPr>
          <p:cNvSpPr>
            <a:spLocks noGrp="1"/>
          </p:cNvSpPr>
          <p:nvPr>
            <p:ph type="title"/>
          </p:nvPr>
        </p:nvSpPr>
        <p:spPr>
          <a:xfrm>
            <a:off x="156590" y="352549"/>
            <a:ext cx="7549227" cy="323021"/>
          </a:xfrm>
        </p:spPr>
        <p:txBody>
          <a:bodyPr>
            <a:noAutofit/>
          </a:bodyPr>
          <a:lstStyle/>
          <a:p>
            <a:r>
              <a:rPr lang="en-GB" sz="1800"/>
              <a:t>TSS GB-NI declarations process – Customs Freight Simplified Procedures (non-controlled goods)</a:t>
            </a:r>
          </a:p>
        </p:txBody>
      </p:sp>
    </p:spTree>
    <p:extLst>
      <p:ext uri="{BB962C8B-B14F-4D97-AF65-F5344CB8AC3E}">
        <p14:creationId xmlns:p14="http://schemas.microsoft.com/office/powerpoint/2010/main" val="31073302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C1AC3-D0CC-4361-8759-C14B68B02DFE}"/>
              </a:ext>
            </a:extLst>
          </p:cNvPr>
          <p:cNvSpPr>
            <a:spLocks noGrp="1"/>
          </p:cNvSpPr>
          <p:nvPr>
            <p:ph type="title"/>
          </p:nvPr>
        </p:nvSpPr>
        <p:spPr>
          <a:xfrm>
            <a:off x="563365" y="1136360"/>
            <a:ext cx="11145600" cy="323021"/>
          </a:xfrm>
        </p:spPr>
        <p:txBody>
          <a:bodyPr>
            <a:noAutofit/>
          </a:bodyPr>
          <a:lstStyle/>
          <a:p>
            <a:r>
              <a:rPr lang="en-GB" sz="2400"/>
              <a:t>Moving goods from Northern Ireland to Great Britain from 1 January 2021</a:t>
            </a:r>
          </a:p>
        </p:txBody>
      </p:sp>
      <p:sp>
        <p:nvSpPr>
          <p:cNvPr id="5" name="Footer Placeholder 4">
            <a:extLst>
              <a:ext uri="{FF2B5EF4-FFF2-40B4-BE49-F238E27FC236}">
                <a16:creationId xmlns:a16="http://schemas.microsoft.com/office/drawing/2014/main" id="{8528F8D1-6D9D-453C-9573-844B14FE9D5E}"/>
              </a:ext>
            </a:extLst>
          </p:cNvPr>
          <p:cNvSpPr>
            <a:spLocks noGrp="1"/>
          </p:cNvSpPr>
          <p:nvPr>
            <p:ph type="ftr" sz="quarter" idx="11"/>
          </p:nvPr>
        </p:nvSpPr>
        <p:spPr/>
        <p:txBody>
          <a:bodyPr/>
          <a:lstStyle/>
          <a:p>
            <a:pPr lvl="0">
              <a:defRPr/>
            </a:pPr>
            <a:r>
              <a:rPr lang="en-GB">
                <a:solidFill>
                  <a:prstClr val="white"/>
                </a:solidFill>
              </a:rPr>
              <a:t>HM Government | GB-NI Customs Readiness | December 2020</a:t>
            </a:r>
          </a:p>
        </p:txBody>
      </p:sp>
      <p:sp>
        <p:nvSpPr>
          <p:cNvPr id="6" name="Slide Number Placeholder 5">
            <a:extLst>
              <a:ext uri="{FF2B5EF4-FFF2-40B4-BE49-F238E27FC236}">
                <a16:creationId xmlns:a16="http://schemas.microsoft.com/office/drawing/2014/main" id="{C580DB88-DCA6-4D19-9BEC-836A8F69397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A36580A-33A4-4F93-A02B-C613D65C79F7}" type="slidenum">
              <a:rPr kumimoji="0" lang="en-GB" sz="1000" b="0" i="0" u="none" strike="noStrike" kern="1200" cap="none" spc="0" normalizeH="0" baseline="0" noProof="0" smtClean="0">
                <a:ln>
                  <a:noFill/>
                </a:ln>
                <a:solidFill>
                  <a:prstClr val="white"/>
                </a:solidFill>
                <a:effectLst/>
                <a:uLnTx/>
                <a:uFillTx/>
                <a:latin typeface="Arial"/>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000" b="0" i="0" u="none" strike="noStrike" kern="1200" cap="none" spc="0" normalizeH="0" baseline="0" noProof="0">
              <a:ln>
                <a:noFill/>
              </a:ln>
              <a:solidFill>
                <a:prstClr val="white"/>
              </a:solidFill>
              <a:effectLst/>
              <a:uLnTx/>
              <a:uFillTx/>
              <a:latin typeface="Arial"/>
              <a:ea typeface="+mn-ea"/>
              <a:cs typeface="+mn-cs"/>
            </a:endParaRPr>
          </a:p>
        </p:txBody>
      </p:sp>
      <p:sp>
        <p:nvSpPr>
          <p:cNvPr id="11" name="TextBox 10">
            <a:extLst>
              <a:ext uri="{FF2B5EF4-FFF2-40B4-BE49-F238E27FC236}">
                <a16:creationId xmlns:a16="http://schemas.microsoft.com/office/drawing/2014/main" id="{D9D46A88-7693-478A-AABB-3717ACEECCA3}"/>
              </a:ext>
            </a:extLst>
          </p:cNvPr>
          <p:cNvSpPr txBox="1"/>
          <p:nvPr/>
        </p:nvSpPr>
        <p:spPr>
          <a:xfrm>
            <a:off x="585624" y="2125982"/>
            <a:ext cx="11123341" cy="3770263"/>
          </a:xfrm>
          <a:prstGeom prst="rect">
            <a:avLst/>
          </a:prstGeom>
          <a:solidFill>
            <a:srgbClr val="407EC9"/>
          </a:solidFill>
          <a:ln w="19050">
            <a:solidFill>
              <a:schemeClr val="accent1"/>
            </a:solidFill>
          </a:ln>
        </p:spPr>
        <p:txBody>
          <a:bodyPr wrap="square" rtlCol="0">
            <a:spAutoFit/>
          </a:bodyPr>
          <a:lstStyle/>
          <a:p>
            <a:pPr marL="171450" indent="-171450">
              <a:buFont typeface="Courier New" panose="02070309020205020404" pitchFamily="49" charset="0"/>
              <a:buChar char="o"/>
            </a:pPr>
            <a:r>
              <a:rPr lang="en-GB" sz="1200" b="1" dirty="0">
                <a:solidFill>
                  <a:schemeClr val="bg2"/>
                </a:solidFill>
                <a:latin typeface="+mj-lt"/>
              </a:rPr>
              <a:t>There will be no additional processes, paperwork or restrictions on Northern Ireland goods moving to Great Britain.</a:t>
            </a:r>
            <a:r>
              <a:rPr lang="en-GB" sz="1200" dirty="0">
                <a:solidFill>
                  <a:schemeClr val="bg2"/>
                </a:solidFill>
                <a:latin typeface="+mj-lt"/>
              </a:rPr>
              <a:t> This includes:</a:t>
            </a:r>
          </a:p>
          <a:p>
            <a:pPr marL="628650" lvl="1" indent="-171450">
              <a:buFont typeface="Wingdings" panose="05000000000000000000" pitchFamily="2" charset="2"/>
              <a:buChar char="§"/>
            </a:pPr>
            <a:r>
              <a:rPr lang="en-GB" sz="1200" dirty="0">
                <a:solidFill>
                  <a:schemeClr val="bg2"/>
                </a:solidFill>
                <a:latin typeface="+mj-lt"/>
              </a:rPr>
              <a:t>no import customs declarations as goods enter the rest of the UK from Northern Ireland;</a:t>
            </a:r>
          </a:p>
          <a:p>
            <a:pPr marL="628650" lvl="1" indent="-171450">
              <a:buFont typeface="Wingdings" panose="05000000000000000000" pitchFamily="2" charset="2"/>
              <a:buChar char="§"/>
            </a:pPr>
            <a:r>
              <a:rPr lang="en-GB" sz="1200" dirty="0">
                <a:solidFill>
                  <a:schemeClr val="bg2"/>
                </a:solidFill>
                <a:latin typeface="+mj-lt"/>
              </a:rPr>
              <a:t>no entry summary (‘safety and security’) declaration as goods enter the rest of the UK from Northern Ireland;</a:t>
            </a:r>
          </a:p>
          <a:p>
            <a:pPr marL="628650" lvl="1" indent="-171450">
              <a:buFont typeface="Wingdings" panose="05000000000000000000" pitchFamily="2" charset="2"/>
              <a:buChar char="§"/>
            </a:pPr>
            <a:r>
              <a:rPr lang="en-GB" sz="1200" dirty="0">
                <a:solidFill>
                  <a:schemeClr val="bg2"/>
                </a:solidFill>
                <a:latin typeface="+mj-lt"/>
              </a:rPr>
              <a:t>no tariffs applied to Northern Ireland goods entering the rest of the UK in any circumstances;</a:t>
            </a:r>
          </a:p>
          <a:p>
            <a:pPr marL="628650" lvl="1" indent="-171450">
              <a:buFont typeface="Wingdings" panose="05000000000000000000" pitchFamily="2" charset="2"/>
              <a:buChar char="§"/>
            </a:pPr>
            <a:r>
              <a:rPr lang="en-GB" sz="1200" dirty="0">
                <a:solidFill>
                  <a:schemeClr val="bg2"/>
                </a:solidFill>
                <a:latin typeface="+mj-lt"/>
              </a:rPr>
              <a:t>no customs checks;</a:t>
            </a:r>
          </a:p>
          <a:p>
            <a:pPr marL="628650" lvl="1" indent="-171450">
              <a:buFont typeface="Wingdings" panose="05000000000000000000" pitchFamily="2" charset="2"/>
              <a:buChar char="§"/>
            </a:pPr>
            <a:r>
              <a:rPr lang="en-GB" sz="1200" dirty="0">
                <a:solidFill>
                  <a:schemeClr val="bg2"/>
                </a:solidFill>
                <a:latin typeface="+mj-lt"/>
              </a:rPr>
              <a:t>no new regulatory checks; </a:t>
            </a:r>
          </a:p>
          <a:p>
            <a:pPr marL="628650" lvl="1" indent="-171450">
              <a:buFont typeface="Wingdings" panose="05000000000000000000" pitchFamily="2" charset="2"/>
              <a:buChar char="§"/>
            </a:pPr>
            <a:r>
              <a:rPr lang="en-GB" sz="1200" dirty="0">
                <a:solidFill>
                  <a:schemeClr val="bg2"/>
                </a:solidFill>
                <a:latin typeface="+mj-lt"/>
              </a:rPr>
              <a:t>no additional approvals required for placing goods on the market in the rest of the UK; and,</a:t>
            </a:r>
          </a:p>
          <a:p>
            <a:pPr marL="628650" lvl="1" indent="-171450">
              <a:buFont typeface="Wingdings" panose="05000000000000000000" pitchFamily="2" charset="2"/>
              <a:buChar char="§"/>
            </a:pPr>
            <a:r>
              <a:rPr lang="en-GB" sz="1200" dirty="0">
                <a:solidFill>
                  <a:schemeClr val="bg2"/>
                </a:solidFill>
                <a:latin typeface="+mj-lt"/>
              </a:rPr>
              <a:t>no export or exit summary declarations for the majority of goods. </a:t>
            </a:r>
          </a:p>
          <a:p>
            <a:pPr marL="171450" indent="-171450">
              <a:spcBef>
                <a:spcPts val="600"/>
              </a:spcBef>
              <a:buFont typeface="Courier New" panose="02070309020205020404" pitchFamily="49" charset="0"/>
              <a:buChar char="o"/>
            </a:pPr>
            <a:r>
              <a:rPr lang="en-GB" sz="1200" dirty="0">
                <a:solidFill>
                  <a:schemeClr val="bg2"/>
                </a:solidFill>
                <a:latin typeface="+mj-lt"/>
              </a:rPr>
              <a:t>This will apply only to </a:t>
            </a:r>
            <a:r>
              <a:rPr lang="en-GB" sz="1200" b="1" dirty="0">
                <a:solidFill>
                  <a:schemeClr val="bg2"/>
                </a:solidFill>
                <a:latin typeface="+mj-lt"/>
              </a:rPr>
              <a:t>Northern Ireland businesses </a:t>
            </a:r>
            <a:r>
              <a:rPr lang="en-GB" sz="1200" dirty="0">
                <a:solidFill>
                  <a:schemeClr val="bg2"/>
                </a:solidFill>
                <a:latin typeface="+mj-lt"/>
              </a:rPr>
              <a:t>(including businesses headquartered in Great Britain with operations in Northern Ireland). More information on the qualifying status for NI businesses is expected shortly.</a:t>
            </a:r>
          </a:p>
          <a:p>
            <a:pPr marL="171450" indent="-171450">
              <a:spcBef>
                <a:spcPts val="600"/>
              </a:spcBef>
              <a:buFont typeface="Courier New" panose="02070309020205020404" pitchFamily="49" charset="0"/>
              <a:buChar char="o"/>
            </a:pPr>
            <a:r>
              <a:rPr lang="en-GB" sz="1200" dirty="0">
                <a:solidFill>
                  <a:schemeClr val="bg2"/>
                </a:solidFill>
                <a:latin typeface="+mj-lt"/>
              </a:rPr>
              <a:t>There are some limited exceptions to this, which are outlined </a:t>
            </a:r>
            <a:r>
              <a:rPr lang="en-GB" sz="1200" b="1" dirty="0">
                <a:solidFill>
                  <a:schemeClr val="bg2"/>
                </a:solidFill>
                <a:latin typeface="+mj-lt"/>
                <a:hlinkClick r:id="rId2">
                  <a:extLst>
                    <a:ext uri="{A12FA001-AC4F-418D-AE19-62706E023703}">
                      <ahyp:hlinkClr xmlns:ahyp="http://schemas.microsoft.com/office/drawing/2018/hyperlinkcolor" val="tx"/>
                    </a:ext>
                  </a:extLst>
                </a:hlinkClick>
              </a:rPr>
              <a:t>here</a:t>
            </a:r>
            <a:r>
              <a:rPr lang="en-GB" sz="1200" dirty="0">
                <a:solidFill>
                  <a:schemeClr val="bg2"/>
                </a:solidFill>
                <a:latin typeface="+mj-lt"/>
              </a:rPr>
              <a:t>. The TSS will able to provide support to traders in these circumstances.</a:t>
            </a:r>
          </a:p>
          <a:p>
            <a:pPr marL="171450" indent="-171450">
              <a:spcBef>
                <a:spcPts val="600"/>
              </a:spcBef>
              <a:buFont typeface="Courier New" panose="02070309020205020404" pitchFamily="49" charset="0"/>
              <a:buChar char="o"/>
            </a:pPr>
            <a:r>
              <a:rPr lang="en-GB" sz="1200" dirty="0">
                <a:solidFill>
                  <a:schemeClr val="bg2"/>
                </a:solidFill>
                <a:latin typeface="+mj-lt"/>
              </a:rPr>
              <a:t>A limited list of goods will require export declarations when moving from Northern Ireland to Great Britain, such as:</a:t>
            </a:r>
          </a:p>
          <a:p>
            <a:pPr marL="628650" lvl="1" indent="-171450">
              <a:spcBef>
                <a:spcPts val="600"/>
              </a:spcBef>
              <a:buFont typeface="Courier New" panose="02070309020205020404" pitchFamily="49" charset="0"/>
              <a:buChar char="o"/>
            </a:pPr>
            <a:r>
              <a:rPr lang="en-GB" sz="1200" dirty="0">
                <a:solidFill>
                  <a:schemeClr val="bg2"/>
                </a:solidFill>
                <a:latin typeface="+mj-lt"/>
              </a:rPr>
              <a:t>Goods moving under customs duty suspension; and</a:t>
            </a:r>
          </a:p>
          <a:p>
            <a:pPr marL="628650" lvl="1" indent="-171450">
              <a:spcBef>
                <a:spcPts val="600"/>
              </a:spcBef>
              <a:buFont typeface="Courier New" panose="02070309020205020404" pitchFamily="49" charset="0"/>
              <a:buChar char="o"/>
            </a:pPr>
            <a:r>
              <a:rPr lang="en-GB" sz="1200" dirty="0">
                <a:solidFill>
                  <a:schemeClr val="bg2"/>
                </a:solidFill>
                <a:latin typeface="+mj-lt"/>
              </a:rPr>
              <a:t>Goods moving under transit.</a:t>
            </a:r>
          </a:p>
          <a:p>
            <a:pPr marL="171450" indent="-171450">
              <a:spcBef>
                <a:spcPts val="600"/>
              </a:spcBef>
              <a:buFont typeface="Courier New" panose="02070309020205020404" pitchFamily="49" charset="0"/>
              <a:buChar char="o"/>
            </a:pPr>
            <a:r>
              <a:rPr lang="en-GB" sz="1200" b="1" dirty="0">
                <a:solidFill>
                  <a:schemeClr val="bg2"/>
                </a:solidFill>
                <a:latin typeface="+mj-lt"/>
              </a:rPr>
              <a:t>Businesses in Ireland will need to follow the normal process </a:t>
            </a:r>
            <a:r>
              <a:rPr lang="en-GB" sz="1200" dirty="0">
                <a:solidFill>
                  <a:schemeClr val="bg2"/>
                </a:solidFill>
                <a:latin typeface="+mj-lt"/>
              </a:rPr>
              <a:t>for importing goods into Great Britain, including submitting customs declarations and paying any tariff duties that are due.</a:t>
            </a:r>
          </a:p>
          <a:p>
            <a:pPr marL="171450" indent="-171450">
              <a:spcBef>
                <a:spcPts val="600"/>
              </a:spcBef>
              <a:buFont typeface="Courier New" panose="02070309020205020404" pitchFamily="49" charset="0"/>
              <a:buChar char="o"/>
            </a:pPr>
            <a:r>
              <a:rPr lang="en-GB" sz="1200" dirty="0">
                <a:solidFill>
                  <a:schemeClr val="bg1"/>
                </a:solidFill>
                <a:latin typeface="+mj-lt"/>
              </a:rPr>
              <a:t>There are requirements when sourcing medicines for wholesale purposes from Northern Ireland under the unfettered access route, which are outlined </a:t>
            </a:r>
            <a:r>
              <a:rPr lang="en-GB" sz="1200" b="1" dirty="0">
                <a:solidFill>
                  <a:schemeClr val="bg1"/>
                </a:solidFill>
                <a:latin typeface="+mj-lt"/>
                <a:hlinkClick r:id="rId3">
                  <a:extLst>
                    <a:ext uri="{A12FA001-AC4F-418D-AE19-62706E023703}">
                      <ahyp:hlinkClr xmlns:ahyp="http://schemas.microsoft.com/office/drawing/2018/hyperlinkcolor" val="tx"/>
                    </a:ext>
                  </a:extLst>
                </a:hlinkClick>
              </a:rPr>
              <a:t>here</a:t>
            </a:r>
            <a:r>
              <a:rPr lang="en-GB" sz="1200" dirty="0">
                <a:solidFill>
                  <a:schemeClr val="bg1"/>
                </a:solidFill>
                <a:latin typeface="+mj-lt"/>
              </a:rPr>
              <a:t>.</a:t>
            </a:r>
          </a:p>
        </p:txBody>
      </p:sp>
      <p:sp>
        <p:nvSpPr>
          <p:cNvPr id="12" name="Rectangle: Rounded Corners 11">
            <a:extLst>
              <a:ext uri="{FF2B5EF4-FFF2-40B4-BE49-F238E27FC236}">
                <a16:creationId xmlns:a16="http://schemas.microsoft.com/office/drawing/2014/main" id="{9FE53B4C-1826-4DE2-8A60-D96D9C21C8F3}"/>
              </a:ext>
            </a:extLst>
          </p:cNvPr>
          <p:cNvSpPr/>
          <p:nvPr/>
        </p:nvSpPr>
        <p:spPr>
          <a:xfrm>
            <a:off x="563365" y="1502821"/>
            <a:ext cx="11145600" cy="579721"/>
          </a:xfrm>
          <a:prstGeom prst="roundRect">
            <a:avLst/>
          </a:prstGeom>
          <a:solidFill>
            <a:schemeClr val="accent1"/>
          </a:solidFill>
        </p:spPr>
        <p:style>
          <a:lnRef idx="2">
            <a:schemeClr val="accent5">
              <a:shade val="50000"/>
            </a:schemeClr>
          </a:lnRef>
          <a:fillRef idx="1">
            <a:schemeClr val="accent5"/>
          </a:fillRef>
          <a:effectRef idx="0">
            <a:schemeClr val="accent5"/>
          </a:effectRef>
          <a:fontRef idx="minor">
            <a:schemeClr val="lt1"/>
          </a:fontRef>
        </p:style>
        <p:txBody>
          <a:bodyPr rtlCol="0" anchor="ctr"/>
          <a:lstStyle/>
          <a:p>
            <a:r>
              <a:rPr lang="en-GB" sz="1400" b="1"/>
              <a:t>The UK Government will guarantee unfettered access for Northern Ireland’s businesses. This means that trade for these businesses will continue as it does now. </a:t>
            </a:r>
          </a:p>
        </p:txBody>
      </p:sp>
    </p:spTree>
    <p:extLst>
      <p:ext uri="{BB962C8B-B14F-4D97-AF65-F5344CB8AC3E}">
        <p14:creationId xmlns:p14="http://schemas.microsoft.com/office/powerpoint/2010/main" val="3434917047"/>
      </p:ext>
    </p:extLst>
  </p:cSld>
  <p:clrMapOvr>
    <a:masterClrMapping/>
  </p:clrMapOvr>
</p:sld>
</file>

<file path=ppt/theme/theme1.xml><?xml version="1.0" encoding="utf-8"?>
<a:theme xmlns:a="http://schemas.openxmlformats.org/drawingml/2006/main" name="1_Office Theme">
  <a:themeElements>
    <a:clrScheme name="HMG">
      <a:dk1>
        <a:sysClr val="windowText" lastClr="000000"/>
      </a:dk1>
      <a:lt1>
        <a:sysClr val="window" lastClr="FFFFFF"/>
      </a:lt1>
      <a:dk2>
        <a:srgbClr val="000000"/>
      </a:dk2>
      <a:lt2>
        <a:srgbClr val="FFFFFF"/>
      </a:lt2>
      <a:accent1>
        <a:srgbClr val="24135F"/>
      </a:accent1>
      <a:accent2>
        <a:srgbClr val="407EC9"/>
      </a:accent2>
      <a:accent3>
        <a:srgbClr val="AB2328"/>
      </a:accent3>
      <a:accent4>
        <a:srgbClr val="EAAA00"/>
      </a:accent4>
      <a:accent5>
        <a:srgbClr val="833177"/>
      </a:accent5>
      <a:accent6>
        <a:srgbClr val="00B140"/>
      </a:accent6>
      <a:hlink>
        <a:srgbClr val="407EC9"/>
      </a:hlink>
      <a:folHlink>
        <a:srgbClr val="833177"/>
      </a:folHlink>
    </a:clrScheme>
    <a:fontScheme name="HM Governme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MG_Trader Readiness for medical suppliers_Aug20.potx" id="{5C71A5CE-A741-4259-8C51-345E090CA530}" vid="{D14E426D-1804-49E6-A9EC-093BB76ECCA6}"/>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CB1434554911542928A8950E612CE16" ma:contentTypeVersion="7" ma:contentTypeDescription="Create a new document." ma:contentTypeScope="" ma:versionID="b0fb6ed62196648fbb1c625d018d0fa1">
  <xsd:schema xmlns:xsd="http://www.w3.org/2001/XMLSchema" xmlns:xs="http://www.w3.org/2001/XMLSchema" xmlns:p="http://schemas.microsoft.com/office/2006/metadata/properties" xmlns:ns3="0c8c6b56-b882-4753-99fb-b7b235175957" xmlns:ns4="16327c40-b119-454a-bc8e-edb893192862" targetNamespace="http://schemas.microsoft.com/office/2006/metadata/properties" ma:root="true" ma:fieldsID="61b1f4dba1963d471c9ebb1a9e24b0d6" ns3:_="" ns4:_="">
    <xsd:import namespace="0c8c6b56-b882-4753-99fb-b7b235175957"/>
    <xsd:import namespace="16327c40-b119-454a-bc8e-edb893192862"/>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c8c6b56-b882-4753-99fb-b7b23517595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6327c40-b119-454a-bc8e-edb893192862"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27CE9E0-0FFA-4F8C-B63C-019CF5D663C1}">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16327c40-b119-454a-bc8e-edb893192862"/>
    <ds:schemaRef ds:uri="0c8c6b56-b882-4753-99fb-b7b235175957"/>
    <ds:schemaRef ds:uri="http://www.w3.org/XML/1998/namespace"/>
    <ds:schemaRef ds:uri="http://purl.org/dc/dcmitype/"/>
  </ds:schemaRefs>
</ds:datastoreItem>
</file>

<file path=customXml/itemProps2.xml><?xml version="1.0" encoding="utf-8"?>
<ds:datastoreItem xmlns:ds="http://schemas.openxmlformats.org/officeDocument/2006/customXml" ds:itemID="{794FAF66-D8AB-4705-B3A1-8AE310821013}">
  <ds:schemaRefs>
    <ds:schemaRef ds:uri="http://schemas.microsoft.com/sharepoint/v3/contenttype/forms"/>
  </ds:schemaRefs>
</ds:datastoreItem>
</file>

<file path=customXml/itemProps3.xml><?xml version="1.0" encoding="utf-8"?>
<ds:datastoreItem xmlns:ds="http://schemas.openxmlformats.org/officeDocument/2006/customXml" ds:itemID="{022A29F5-09D7-47B0-8602-B466DF69CC29}">
  <ds:schemaRefs>
    <ds:schemaRef ds:uri="0c8c6b56-b882-4753-99fb-b7b235175957"/>
    <ds:schemaRef ds:uri="16327c40-b119-454a-bc8e-edb89319286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18</TotalTime>
  <Words>2514</Words>
  <Application>Microsoft Office PowerPoint</Application>
  <PresentationFormat>Widescreen</PresentationFormat>
  <Paragraphs>162</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Courier New</vt:lpstr>
      <vt:lpstr>Wingdings</vt:lpstr>
      <vt:lpstr>1_Office Theme</vt:lpstr>
      <vt:lpstr>Customs readiness</vt:lpstr>
      <vt:lpstr>PowerPoint Presentation</vt:lpstr>
      <vt:lpstr>What are the key changes from 1 January 2021 for medicines and medical products and how can I prepare? </vt:lpstr>
      <vt:lpstr>Preparing to move goods from Great Britain to Northern Ireland from 1 January 2021</vt:lpstr>
      <vt:lpstr>Using the Trader Support Service to move goods from Great Britain to Northern Ireland</vt:lpstr>
      <vt:lpstr>Who is responsible for carrying out customs requirements for moving goods from GB to NI?</vt:lpstr>
      <vt:lpstr>Submitting customs declarations for goods moving from Great Britain to Northern Ireland from 1 January 2021</vt:lpstr>
      <vt:lpstr>TSS GB-NI declarations process – Customs Freight Simplified Procedures (non-controlled goods)</vt:lpstr>
      <vt:lpstr>Moving goods from Northern Ireland to Great Britain from 1 January 2021</vt:lpstr>
      <vt:lpstr>Moving goods between NI and the EU, and between NI and the rest of the world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Giles, Victoria</dc:creator>
  <cp:lastModifiedBy>Giles, Victoria</cp:lastModifiedBy>
  <cp:revision>6</cp:revision>
  <dcterms:created xsi:type="dcterms:W3CDTF">2020-12-09T08:45:00Z</dcterms:created>
  <dcterms:modified xsi:type="dcterms:W3CDTF">2020-12-14T17:46:05Z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0x0101007CB1434554911542928A8950E612CE16</vt:lpwstr>
  </property>
</Properties>
</file>