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 id="2147483661" r:id="rId2"/>
  </p:sldMasterIdLst>
  <p:notesMasterIdLst>
    <p:notesMasterId r:id="rId15"/>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Lst>
  <p:sldSz cx="9906000" cy="6858000" type="A4"/>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ebecca Hall" initials="" lastIdx="2" clrIdx="0"/>
  <p:cmAuthor id="1" name="Bailey Reid" initials=""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BD9FD4F-AB57-443B-98DF-9B5BC406F1C2}">
  <a:tblStyle styleId="{2BD9FD4F-AB57-443B-98DF-9B5BC406F1C2}"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9EFF7"/>
          </a:solidFill>
        </a:fill>
      </a:tcStyle>
    </a:wholeTbl>
    <a:band1H>
      <a:tcTxStyle/>
      <a:tcStyle>
        <a:tcBdr/>
        <a:fill>
          <a:solidFill>
            <a:srgbClr val="D0DEEF"/>
          </a:solidFill>
        </a:fill>
      </a:tcStyle>
    </a:band1H>
    <a:band2H>
      <a:tcTxStyle/>
      <a:tcStyle>
        <a:tcBdr/>
      </a:tcStyle>
    </a:band2H>
    <a:band1V>
      <a:tcTxStyle/>
      <a:tcStyle>
        <a:tcBdr/>
        <a:fill>
          <a:solidFill>
            <a:srgbClr val="D0DEEF"/>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58" d="100"/>
          <a:sy n="158" d="100"/>
        </p:scale>
        <p:origin x="1500" y="8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331"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31"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31"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31"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31"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31"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31"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31"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331"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31"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31"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31"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31"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31"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31"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31"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200150" y="1143000"/>
            <a:ext cx="4457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887"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887"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887"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887"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887"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887"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887"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887"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887"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331"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31"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31"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31"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31"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31"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31"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31"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1:notes"/>
          <p:cNvSpPr>
            <a:spLocks noGrp="1" noRot="1" noChangeAspect="1"/>
          </p:cNvSpPr>
          <p:nvPr>
            <p:ph type="sldImg" idx="2"/>
          </p:nvPr>
        </p:nvSpPr>
        <p:spPr>
          <a:xfrm>
            <a:off x="1200150" y="1143000"/>
            <a:ext cx="4457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 name="Google Shape;99;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0" name="Google Shape;100;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1</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8" name="Google Shape;168;p10:notes"/>
          <p:cNvSpPr>
            <a:spLocks noGrp="1" noRot="1" noChangeAspect="1"/>
          </p:cNvSpPr>
          <p:nvPr>
            <p:ph type="sldImg" idx="2"/>
          </p:nvPr>
        </p:nvSpPr>
        <p:spPr>
          <a:xfrm>
            <a:off x="1200150" y="1143000"/>
            <a:ext cx="44577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4" name="Google Shape;174;p11:notes"/>
          <p:cNvSpPr>
            <a:spLocks noGrp="1" noRot="1" noChangeAspect="1"/>
          </p:cNvSpPr>
          <p:nvPr>
            <p:ph type="sldImg" idx="2"/>
          </p:nvPr>
        </p:nvSpPr>
        <p:spPr>
          <a:xfrm>
            <a:off x="1200150" y="1143000"/>
            <a:ext cx="44577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0" name="Google Shape;180;p13:notes"/>
          <p:cNvSpPr>
            <a:spLocks noGrp="1" noRot="1" noChangeAspect="1"/>
          </p:cNvSpPr>
          <p:nvPr>
            <p:ph type="sldImg" idx="2"/>
          </p:nvPr>
        </p:nvSpPr>
        <p:spPr>
          <a:xfrm>
            <a:off x="1200150" y="1143000"/>
            <a:ext cx="44577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2:notes"/>
          <p:cNvSpPr>
            <a:spLocks noGrp="1" noRot="1" noChangeAspect="1"/>
          </p:cNvSpPr>
          <p:nvPr>
            <p:ph type="sldImg" idx="2"/>
          </p:nvPr>
        </p:nvSpPr>
        <p:spPr>
          <a:xfrm>
            <a:off x="1200150" y="1143000"/>
            <a:ext cx="4457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7" name="Google Shape;107;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887"/>
              <a:buFont typeface="Calibri"/>
              <a:buNone/>
            </a:pPr>
            <a:endParaRPr/>
          </a:p>
        </p:txBody>
      </p:sp>
      <p:sp>
        <p:nvSpPr>
          <p:cNvPr id="108" name="Google Shape;108;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9f802dc979_0_1:notes"/>
          <p:cNvSpPr>
            <a:spLocks noGrp="1" noRot="1" noChangeAspect="1"/>
          </p:cNvSpPr>
          <p:nvPr>
            <p:ph type="sldImg" idx="2"/>
          </p:nvPr>
        </p:nvSpPr>
        <p:spPr>
          <a:xfrm>
            <a:off x="1200150" y="1143000"/>
            <a:ext cx="44577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9f802dc979_0_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5" name="Google Shape;115;g9f802dc979_0_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a4b5aa09f0_0_3:notes"/>
          <p:cNvSpPr>
            <a:spLocks noGrp="1" noRot="1" noChangeAspect="1"/>
          </p:cNvSpPr>
          <p:nvPr>
            <p:ph type="sldImg" idx="2"/>
          </p:nvPr>
        </p:nvSpPr>
        <p:spPr>
          <a:xfrm>
            <a:off x="1200150" y="1143000"/>
            <a:ext cx="44577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a4b5aa09f0_0_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2" name="Google Shape;122;ga4b5aa09f0_0_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9d5e5d4bf4_0_1:notes"/>
          <p:cNvSpPr>
            <a:spLocks noGrp="1" noRot="1" noChangeAspect="1"/>
          </p:cNvSpPr>
          <p:nvPr>
            <p:ph type="sldImg" idx="2"/>
          </p:nvPr>
        </p:nvSpPr>
        <p:spPr>
          <a:xfrm>
            <a:off x="1200150" y="1143000"/>
            <a:ext cx="44577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9d5e5d4bf4_0_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9" name="Google Shape;129;g9d5e5d4bf4_0_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a39bdbf051_0_0:notes"/>
          <p:cNvSpPr>
            <a:spLocks noGrp="1" noRot="1" noChangeAspect="1"/>
          </p:cNvSpPr>
          <p:nvPr>
            <p:ph type="sldImg" idx="2"/>
          </p:nvPr>
        </p:nvSpPr>
        <p:spPr>
          <a:xfrm>
            <a:off x="1200150" y="1143000"/>
            <a:ext cx="44577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a39bdbf051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9" name="Google Shape;139;ga39bdbf051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7:notes"/>
          <p:cNvSpPr>
            <a:spLocks noGrp="1" noRot="1" noChangeAspect="1"/>
          </p:cNvSpPr>
          <p:nvPr>
            <p:ph type="sldImg" idx="2"/>
          </p:nvPr>
        </p:nvSpPr>
        <p:spPr>
          <a:xfrm>
            <a:off x="1200150" y="1143000"/>
            <a:ext cx="4457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6" name="Google Shape;146;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800"/>
              <a:buFont typeface="Arial"/>
              <a:buNone/>
            </a:pPr>
            <a:endParaRPr/>
          </a:p>
        </p:txBody>
      </p:sp>
      <p:sp>
        <p:nvSpPr>
          <p:cNvPr id="147" name="Google Shape;147;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7</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3" name="Google Shape;153;p9:notes"/>
          <p:cNvSpPr>
            <a:spLocks noGrp="1" noRot="1" noChangeAspect="1"/>
          </p:cNvSpPr>
          <p:nvPr>
            <p:ph type="sldImg" idx="2"/>
          </p:nvPr>
        </p:nvSpPr>
        <p:spPr>
          <a:xfrm>
            <a:off x="1200150" y="1143000"/>
            <a:ext cx="44577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9" name="Google Shape;159;p8:notes"/>
          <p:cNvSpPr>
            <a:spLocks noGrp="1" noRot="1" noChangeAspect="1"/>
          </p:cNvSpPr>
          <p:nvPr>
            <p:ph type="sldImg" idx="2"/>
          </p:nvPr>
        </p:nvSpPr>
        <p:spPr>
          <a:xfrm>
            <a:off x="1200150" y="1143000"/>
            <a:ext cx="44577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6"/>
        <p:cNvGrpSpPr/>
        <p:nvPr/>
      </p:nvGrpSpPr>
      <p:grpSpPr>
        <a:xfrm>
          <a:off x="0" y="0"/>
          <a:ext cx="0" cy="0"/>
          <a:chOff x="0" y="0"/>
          <a:chExt cx="0" cy="0"/>
        </a:xfrm>
      </p:grpSpPr>
      <p:sp>
        <p:nvSpPr>
          <p:cNvPr id="17" name="Google Shape;17;p2"/>
          <p:cNvSpPr txBox="1">
            <a:spLocks noGrp="1"/>
          </p:cNvSpPr>
          <p:nvPr>
            <p:ph type="title"/>
          </p:nvPr>
        </p:nvSpPr>
        <p:spPr>
          <a:xfrm>
            <a:off x="681038" y="365126"/>
            <a:ext cx="8543925"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 name="Google Shape;18;p2"/>
          <p:cNvSpPr txBox="1">
            <a:spLocks noGrp="1"/>
          </p:cNvSpPr>
          <p:nvPr>
            <p:ph type="body" idx="1"/>
          </p:nvPr>
        </p:nvSpPr>
        <p:spPr>
          <a:xfrm>
            <a:off x="681038" y="1825625"/>
            <a:ext cx="8543925"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813"/>
              </a:spcBef>
              <a:spcAft>
                <a:spcPts val="0"/>
              </a:spcAft>
              <a:buClr>
                <a:schemeClr val="dk1"/>
              </a:buClr>
              <a:buSzPts val="1800"/>
              <a:buChar char="•"/>
              <a:defRPr/>
            </a:lvl1pPr>
            <a:lvl2pPr marL="914400" lvl="1" indent="-342900" algn="l">
              <a:lnSpc>
                <a:spcPct val="90000"/>
              </a:lnSpc>
              <a:spcBef>
                <a:spcPts val="406"/>
              </a:spcBef>
              <a:spcAft>
                <a:spcPts val="0"/>
              </a:spcAft>
              <a:buClr>
                <a:schemeClr val="dk1"/>
              </a:buClr>
              <a:buSzPts val="1800"/>
              <a:buChar char="•"/>
              <a:defRPr/>
            </a:lvl2pPr>
            <a:lvl3pPr marL="1371600" lvl="2" indent="-342900" algn="l">
              <a:lnSpc>
                <a:spcPct val="90000"/>
              </a:lnSpc>
              <a:spcBef>
                <a:spcPts val="406"/>
              </a:spcBef>
              <a:spcAft>
                <a:spcPts val="0"/>
              </a:spcAft>
              <a:buClr>
                <a:schemeClr val="dk1"/>
              </a:buClr>
              <a:buSzPts val="1800"/>
              <a:buChar char="•"/>
              <a:defRPr/>
            </a:lvl3pPr>
            <a:lvl4pPr marL="1828800" lvl="3" indent="-342900" algn="l">
              <a:lnSpc>
                <a:spcPct val="90000"/>
              </a:lnSpc>
              <a:spcBef>
                <a:spcPts val="406"/>
              </a:spcBef>
              <a:spcAft>
                <a:spcPts val="0"/>
              </a:spcAft>
              <a:buClr>
                <a:schemeClr val="dk1"/>
              </a:buClr>
              <a:buSzPts val="1800"/>
              <a:buChar char="•"/>
              <a:defRPr/>
            </a:lvl4pPr>
            <a:lvl5pPr marL="2286000" lvl="4" indent="-342900" algn="l">
              <a:lnSpc>
                <a:spcPct val="90000"/>
              </a:lnSpc>
              <a:spcBef>
                <a:spcPts val="406"/>
              </a:spcBef>
              <a:spcAft>
                <a:spcPts val="0"/>
              </a:spcAft>
              <a:buClr>
                <a:schemeClr val="dk1"/>
              </a:buClr>
              <a:buSzPts val="1800"/>
              <a:buChar char="•"/>
              <a:defRPr/>
            </a:lvl5pPr>
            <a:lvl6pPr marL="2743200" lvl="5" indent="-342900" algn="l">
              <a:lnSpc>
                <a:spcPct val="90000"/>
              </a:lnSpc>
              <a:spcBef>
                <a:spcPts val="406"/>
              </a:spcBef>
              <a:spcAft>
                <a:spcPts val="0"/>
              </a:spcAft>
              <a:buClr>
                <a:schemeClr val="dk1"/>
              </a:buClr>
              <a:buSzPts val="1800"/>
              <a:buChar char="•"/>
              <a:defRPr/>
            </a:lvl6pPr>
            <a:lvl7pPr marL="3200400" lvl="6" indent="-342900" algn="l">
              <a:lnSpc>
                <a:spcPct val="90000"/>
              </a:lnSpc>
              <a:spcBef>
                <a:spcPts val="406"/>
              </a:spcBef>
              <a:spcAft>
                <a:spcPts val="0"/>
              </a:spcAft>
              <a:buClr>
                <a:schemeClr val="dk1"/>
              </a:buClr>
              <a:buSzPts val="1800"/>
              <a:buChar char="•"/>
              <a:defRPr/>
            </a:lvl7pPr>
            <a:lvl8pPr marL="3657600" lvl="7" indent="-342900" algn="l">
              <a:lnSpc>
                <a:spcPct val="90000"/>
              </a:lnSpc>
              <a:spcBef>
                <a:spcPts val="406"/>
              </a:spcBef>
              <a:spcAft>
                <a:spcPts val="0"/>
              </a:spcAft>
              <a:buClr>
                <a:schemeClr val="dk1"/>
              </a:buClr>
              <a:buSzPts val="1800"/>
              <a:buChar char="•"/>
              <a:defRPr/>
            </a:lvl8pPr>
            <a:lvl9pPr marL="4114800" lvl="8" indent="-342900" algn="l">
              <a:lnSpc>
                <a:spcPct val="90000"/>
              </a:lnSpc>
              <a:spcBef>
                <a:spcPts val="406"/>
              </a:spcBef>
              <a:spcAft>
                <a:spcPts val="0"/>
              </a:spcAft>
              <a:buClr>
                <a:schemeClr val="dk1"/>
              </a:buClr>
              <a:buSzPts val="1800"/>
              <a:buChar char="•"/>
              <a:defRPr/>
            </a:lvl9pPr>
          </a:lstStyle>
          <a:p>
            <a:endParaRPr/>
          </a:p>
        </p:txBody>
      </p:sp>
      <p:sp>
        <p:nvSpPr>
          <p:cNvPr id="19" name="Google Shape;19;p2"/>
          <p:cNvSpPr txBox="1">
            <a:spLocks noGrp="1"/>
          </p:cNvSpPr>
          <p:nvPr>
            <p:ph type="dt" idx="10"/>
          </p:nvPr>
        </p:nvSpPr>
        <p:spPr>
          <a:xfrm>
            <a:off x="681038" y="6356351"/>
            <a:ext cx="222885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ftr" idx="11"/>
          </p:nvPr>
        </p:nvSpPr>
        <p:spPr>
          <a:xfrm>
            <a:off x="3281363" y="6356351"/>
            <a:ext cx="3343275"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2"/>
          <p:cNvSpPr txBox="1">
            <a:spLocks noGrp="1"/>
          </p:cNvSpPr>
          <p:nvPr>
            <p:ph type="sldNum" idx="12"/>
          </p:nvPr>
        </p:nvSpPr>
        <p:spPr>
          <a:xfrm>
            <a:off x="6996113" y="6356351"/>
            <a:ext cx="222885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a:off x="682328" y="457200"/>
            <a:ext cx="3194943"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a:spLocks noGrp="1"/>
          </p:cNvSpPr>
          <p:nvPr>
            <p:ph type="pic" idx="2"/>
          </p:nvPr>
        </p:nvSpPr>
        <p:spPr>
          <a:xfrm>
            <a:off x="4211340" y="987427"/>
            <a:ext cx="5014913" cy="48736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81" name="Google Shape;81;p12"/>
          <p:cNvSpPr txBox="1">
            <a:spLocks noGrp="1"/>
          </p:cNvSpPr>
          <p:nvPr>
            <p:ph type="body" idx="1"/>
          </p:nvPr>
        </p:nvSpPr>
        <p:spPr>
          <a:xfrm>
            <a:off x="682328" y="2057400"/>
            <a:ext cx="3194943"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2" name="Google Shape;82;p12"/>
          <p:cNvSpPr txBox="1">
            <a:spLocks noGrp="1"/>
          </p:cNvSpPr>
          <p:nvPr>
            <p:ph type="dt" idx="10"/>
          </p:nvPr>
        </p:nvSpPr>
        <p:spPr>
          <a:xfrm>
            <a:off x="681038" y="6356352"/>
            <a:ext cx="222885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ftr" idx="11"/>
          </p:nvPr>
        </p:nvSpPr>
        <p:spPr>
          <a:xfrm>
            <a:off x="3281363" y="6356352"/>
            <a:ext cx="3343275"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12"/>
          <p:cNvSpPr txBox="1">
            <a:spLocks noGrp="1"/>
          </p:cNvSpPr>
          <p:nvPr>
            <p:ph type="sldNum" idx="12"/>
          </p:nvPr>
        </p:nvSpPr>
        <p:spPr>
          <a:xfrm>
            <a:off x="6996113" y="6356352"/>
            <a:ext cx="222885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5"/>
        <p:cNvGrpSpPr/>
        <p:nvPr/>
      </p:nvGrpSpPr>
      <p:grpSpPr>
        <a:xfrm>
          <a:off x="0" y="0"/>
          <a:ext cx="0" cy="0"/>
          <a:chOff x="0" y="0"/>
          <a:chExt cx="0" cy="0"/>
        </a:xfrm>
      </p:grpSpPr>
      <p:sp>
        <p:nvSpPr>
          <p:cNvPr id="86" name="Google Shape;86;p13"/>
          <p:cNvSpPr txBox="1">
            <a:spLocks noGrp="1"/>
          </p:cNvSpPr>
          <p:nvPr>
            <p:ph type="title"/>
          </p:nvPr>
        </p:nvSpPr>
        <p:spPr>
          <a:xfrm>
            <a:off x="681038" y="365127"/>
            <a:ext cx="8543925"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7" name="Google Shape;87;p13"/>
          <p:cNvSpPr txBox="1">
            <a:spLocks noGrp="1"/>
          </p:cNvSpPr>
          <p:nvPr>
            <p:ph type="body" idx="1"/>
          </p:nvPr>
        </p:nvSpPr>
        <p:spPr>
          <a:xfrm rot="5400000">
            <a:off x="2777332" y="-270669"/>
            <a:ext cx="4351338" cy="8543925"/>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8" name="Google Shape;88;p13"/>
          <p:cNvSpPr txBox="1">
            <a:spLocks noGrp="1"/>
          </p:cNvSpPr>
          <p:nvPr>
            <p:ph type="dt" idx="10"/>
          </p:nvPr>
        </p:nvSpPr>
        <p:spPr>
          <a:xfrm>
            <a:off x="681038" y="6356352"/>
            <a:ext cx="222885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13"/>
          <p:cNvSpPr txBox="1">
            <a:spLocks noGrp="1"/>
          </p:cNvSpPr>
          <p:nvPr>
            <p:ph type="ftr" idx="11"/>
          </p:nvPr>
        </p:nvSpPr>
        <p:spPr>
          <a:xfrm>
            <a:off x="3281363" y="6356352"/>
            <a:ext cx="3343275"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13"/>
          <p:cNvSpPr txBox="1">
            <a:spLocks noGrp="1"/>
          </p:cNvSpPr>
          <p:nvPr>
            <p:ph type="sldNum" idx="12"/>
          </p:nvPr>
        </p:nvSpPr>
        <p:spPr>
          <a:xfrm>
            <a:off x="6996113" y="6356352"/>
            <a:ext cx="222885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91"/>
        <p:cNvGrpSpPr/>
        <p:nvPr/>
      </p:nvGrpSpPr>
      <p:grpSpPr>
        <a:xfrm>
          <a:off x="0" y="0"/>
          <a:ext cx="0" cy="0"/>
          <a:chOff x="0" y="0"/>
          <a:chExt cx="0" cy="0"/>
        </a:xfrm>
      </p:grpSpPr>
      <p:sp>
        <p:nvSpPr>
          <p:cNvPr id="92" name="Google Shape;92;p14"/>
          <p:cNvSpPr txBox="1">
            <a:spLocks noGrp="1"/>
          </p:cNvSpPr>
          <p:nvPr>
            <p:ph type="title"/>
          </p:nvPr>
        </p:nvSpPr>
        <p:spPr>
          <a:xfrm rot="5400000">
            <a:off x="5251054" y="2203053"/>
            <a:ext cx="5811838" cy="2135981"/>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3" name="Google Shape;93;p14"/>
          <p:cNvSpPr txBox="1">
            <a:spLocks noGrp="1"/>
          </p:cNvSpPr>
          <p:nvPr>
            <p:ph type="body" idx="1"/>
          </p:nvPr>
        </p:nvSpPr>
        <p:spPr>
          <a:xfrm rot="5400000">
            <a:off x="917179" y="128985"/>
            <a:ext cx="5811838" cy="6284119"/>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4" name="Google Shape;94;p14"/>
          <p:cNvSpPr txBox="1">
            <a:spLocks noGrp="1"/>
          </p:cNvSpPr>
          <p:nvPr>
            <p:ph type="dt" idx="10"/>
          </p:nvPr>
        </p:nvSpPr>
        <p:spPr>
          <a:xfrm>
            <a:off x="681038" y="6356352"/>
            <a:ext cx="222885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14"/>
          <p:cNvSpPr txBox="1">
            <a:spLocks noGrp="1"/>
          </p:cNvSpPr>
          <p:nvPr>
            <p:ph type="ftr" idx="11"/>
          </p:nvPr>
        </p:nvSpPr>
        <p:spPr>
          <a:xfrm>
            <a:off x="3281363" y="6356352"/>
            <a:ext cx="3343275"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6" name="Google Shape;96;p14"/>
          <p:cNvSpPr txBox="1">
            <a:spLocks noGrp="1"/>
          </p:cNvSpPr>
          <p:nvPr>
            <p:ph type="sldNum" idx="12"/>
          </p:nvPr>
        </p:nvSpPr>
        <p:spPr>
          <a:xfrm>
            <a:off x="6996113" y="6356352"/>
            <a:ext cx="222885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8"/>
        <p:cNvGrpSpPr/>
        <p:nvPr/>
      </p:nvGrpSpPr>
      <p:grpSpPr>
        <a:xfrm>
          <a:off x="0" y="0"/>
          <a:ext cx="0" cy="0"/>
          <a:chOff x="0" y="0"/>
          <a:chExt cx="0" cy="0"/>
        </a:xfrm>
      </p:grpSpPr>
      <p:sp>
        <p:nvSpPr>
          <p:cNvPr id="29" name="Google Shape;29;p4"/>
          <p:cNvSpPr txBox="1">
            <a:spLocks noGrp="1"/>
          </p:cNvSpPr>
          <p:nvPr>
            <p:ph type="ctrTitle"/>
          </p:nvPr>
        </p:nvSpPr>
        <p:spPr>
          <a:xfrm>
            <a:off x="742950" y="1122363"/>
            <a:ext cx="84201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4"/>
          <p:cNvSpPr txBox="1">
            <a:spLocks noGrp="1"/>
          </p:cNvSpPr>
          <p:nvPr>
            <p:ph type="subTitle" idx="1"/>
          </p:nvPr>
        </p:nvSpPr>
        <p:spPr>
          <a:xfrm>
            <a:off x="1238250" y="3602038"/>
            <a:ext cx="74295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1" name="Google Shape;31;p4"/>
          <p:cNvSpPr txBox="1">
            <a:spLocks noGrp="1"/>
          </p:cNvSpPr>
          <p:nvPr>
            <p:ph type="dt" idx="10"/>
          </p:nvPr>
        </p:nvSpPr>
        <p:spPr>
          <a:xfrm>
            <a:off x="681038" y="6356352"/>
            <a:ext cx="222885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ftr" idx="11"/>
          </p:nvPr>
        </p:nvSpPr>
        <p:spPr>
          <a:xfrm>
            <a:off x="3281363" y="6356352"/>
            <a:ext cx="3343275"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4"/>
          <p:cNvSpPr txBox="1">
            <a:spLocks noGrp="1"/>
          </p:cNvSpPr>
          <p:nvPr>
            <p:ph type="sldNum" idx="12"/>
          </p:nvPr>
        </p:nvSpPr>
        <p:spPr>
          <a:xfrm>
            <a:off x="6996113" y="6356352"/>
            <a:ext cx="222885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4"/>
        <p:cNvGrpSpPr/>
        <p:nvPr/>
      </p:nvGrpSpPr>
      <p:grpSpPr>
        <a:xfrm>
          <a:off x="0" y="0"/>
          <a:ext cx="0" cy="0"/>
          <a:chOff x="0" y="0"/>
          <a:chExt cx="0" cy="0"/>
        </a:xfrm>
      </p:grpSpPr>
      <p:sp>
        <p:nvSpPr>
          <p:cNvPr id="35" name="Google Shape;35;p5"/>
          <p:cNvSpPr txBox="1">
            <a:spLocks noGrp="1"/>
          </p:cNvSpPr>
          <p:nvPr>
            <p:ph type="title"/>
          </p:nvPr>
        </p:nvSpPr>
        <p:spPr>
          <a:xfrm>
            <a:off x="681038" y="365127"/>
            <a:ext cx="8543925"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5"/>
          <p:cNvSpPr txBox="1">
            <a:spLocks noGrp="1"/>
          </p:cNvSpPr>
          <p:nvPr>
            <p:ph type="body" idx="1"/>
          </p:nvPr>
        </p:nvSpPr>
        <p:spPr>
          <a:xfrm>
            <a:off x="681038" y="1825625"/>
            <a:ext cx="8543925"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5"/>
          <p:cNvSpPr txBox="1">
            <a:spLocks noGrp="1"/>
          </p:cNvSpPr>
          <p:nvPr>
            <p:ph type="dt" idx="10"/>
          </p:nvPr>
        </p:nvSpPr>
        <p:spPr>
          <a:xfrm>
            <a:off x="681038" y="6356352"/>
            <a:ext cx="222885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3281363" y="6356352"/>
            <a:ext cx="3343275"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6996113" y="6356352"/>
            <a:ext cx="222885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675879" y="1709740"/>
            <a:ext cx="8543925"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675879" y="4589465"/>
            <a:ext cx="8543925"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3" name="Google Shape;43;p6"/>
          <p:cNvSpPr txBox="1">
            <a:spLocks noGrp="1"/>
          </p:cNvSpPr>
          <p:nvPr>
            <p:ph type="dt" idx="10"/>
          </p:nvPr>
        </p:nvSpPr>
        <p:spPr>
          <a:xfrm>
            <a:off x="681038" y="6356352"/>
            <a:ext cx="222885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6"/>
          <p:cNvSpPr txBox="1">
            <a:spLocks noGrp="1"/>
          </p:cNvSpPr>
          <p:nvPr>
            <p:ph type="ftr" idx="11"/>
          </p:nvPr>
        </p:nvSpPr>
        <p:spPr>
          <a:xfrm>
            <a:off x="3281363" y="6356352"/>
            <a:ext cx="3343275"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6"/>
          <p:cNvSpPr txBox="1">
            <a:spLocks noGrp="1"/>
          </p:cNvSpPr>
          <p:nvPr>
            <p:ph type="sldNum" idx="12"/>
          </p:nvPr>
        </p:nvSpPr>
        <p:spPr>
          <a:xfrm>
            <a:off x="6996113" y="6356352"/>
            <a:ext cx="222885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6"/>
        <p:cNvGrpSpPr/>
        <p:nvPr/>
      </p:nvGrpSpPr>
      <p:grpSpPr>
        <a:xfrm>
          <a:off x="0" y="0"/>
          <a:ext cx="0" cy="0"/>
          <a:chOff x="0" y="0"/>
          <a:chExt cx="0" cy="0"/>
        </a:xfrm>
      </p:grpSpPr>
      <p:sp>
        <p:nvSpPr>
          <p:cNvPr id="47" name="Google Shape;47;p7"/>
          <p:cNvSpPr txBox="1">
            <a:spLocks noGrp="1"/>
          </p:cNvSpPr>
          <p:nvPr>
            <p:ph type="title"/>
          </p:nvPr>
        </p:nvSpPr>
        <p:spPr>
          <a:xfrm>
            <a:off x="681038" y="365127"/>
            <a:ext cx="8543925"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 name="Google Shape;48;p7"/>
          <p:cNvSpPr txBox="1">
            <a:spLocks noGrp="1"/>
          </p:cNvSpPr>
          <p:nvPr>
            <p:ph type="body" idx="1"/>
          </p:nvPr>
        </p:nvSpPr>
        <p:spPr>
          <a:xfrm>
            <a:off x="681038" y="1825625"/>
            <a:ext cx="421005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7"/>
          <p:cNvSpPr txBox="1">
            <a:spLocks noGrp="1"/>
          </p:cNvSpPr>
          <p:nvPr>
            <p:ph type="body" idx="2"/>
          </p:nvPr>
        </p:nvSpPr>
        <p:spPr>
          <a:xfrm>
            <a:off x="5014913" y="1825625"/>
            <a:ext cx="421005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7"/>
          <p:cNvSpPr txBox="1">
            <a:spLocks noGrp="1"/>
          </p:cNvSpPr>
          <p:nvPr>
            <p:ph type="dt" idx="10"/>
          </p:nvPr>
        </p:nvSpPr>
        <p:spPr>
          <a:xfrm>
            <a:off x="681038" y="6356352"/>
            <a:ext cx="222885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7"/>
          <p:cNvSpPr txBox="1">
            <a:spLocks noGrp="1"/>
          </p:cNvSpPr>
          <p:nvPr>
            <p:ph type="ftr" idx="11"/>
          </p:nvPr>
        </p:nvSpPr>
        <p:spPr>
          <a:xfrm>
            <a:off x="3281363" y="6356352"/>
            <a:ext cx="3343275"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sldNum" idx="12"/>
          </p:nvPr>
        </p:nvSpPr>
        <p:spPr>
          <a:xfrm>
            <a:off x="6996113" y="6356352"/>
            <a:ext cx="222885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3"/>
        <p:cNvGrpSpPr/>
        <p:nvPr/>
      </p:nvGrpSpPr>
      <p:grpSpPr>
        <a:xfrm>
          <a:off x="0" y="0"/>
          <a:ext cx="0" cy="0"/>
          <a:chOff x="0" y="0"/>
          <a:chExt cx="0" cy="0"/>
        </a:xfrm>
      </p:grpSpPr>
      <p:sp>
        <p:nvSpPr>
          <p:cNvPr id="54" name="Google Shape;54;p8"/>
          <p:cNvSpPr txBox="1">
            <a:spLocks noGrp="1"/>
          </p:cNvSpPr>
          <p:nvPr>
            <p:ph type="title"/>
          </p:nvPr>
        </p:nvSpPr>
        <p:spPr>
          <a:xfrm>
            <a:off x="682328" y="365127"/>
            <a:ext cx="8543925"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8"/>
          <p:cNvSpPr txBox="1">
            <a:spLocks noGrp="1"/>
          </p:cNvSpPr>
          <p:nvPr>
            <p:ph type="body" idx="1"/>
          </p:nvPr>
        </p:nvSpPr>
        <p:spPr>
          <a:xfrm>
            <a:off x="682329" y="1681163"/>
            <a:ext cx="4190702"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6" name="Google Shape;56;p8"/>
          <p:cNvSpPr txBox="1">
            <a:spLocks noGrp="1"/>
          </p:cNvSpPr>
          <p:nvPr>
            <p:ph type="body" idx="2"/>
          </p:nvPr>
        </p:nvSpPr>
        <p:spPr>
          <a:xfrm>
            <a:off x="682329" y="2505075"/>
            <a:ext cx="4190702"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7" name="Google Shape;57;p8"/>
          <p:cNvSpPr txBox="1">
            <a:spLocks noGrp="1"/>
          </p:cNvSpPr>
          <p:nvPr>
            <p:ph type="body" idx="3"/>
          </p:nvPr>
        </p:nvSpPr>
        <p:spPr>
          <a:xfrm>
            <a:off x="5014913" y="1681163"/>
            <a:ext cx="4211340"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8" name="Google Shape;58;p8"/>
          <p:cNvSpPr txBox="1">
            <a:spLocks noGrp="1"/>
          </p:cNvSpPr>
          <p:nvPr>
            <p:ph type="body" idx="4"/>
          </p:nvPr>
        </p:nvSpPr>
        <p:spPr>
          <a:xfrm>
            <a:off x="5014913" y="2505075"/>
            <a:ext cx="4211340"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9" name="Google Shape;59;p8"/>
          <p:cNvSpPr txBox="1">
            <a:spLocks noGrp="1"/>
          </p:cNvSpPr>
          <p:nvPr>
            <p:ph type="dt" idx="10"/>
          </p:nvPr>
        </p:nvSpPr>
        <p:spPr>
          <a:xfrm>
            <a:off x="681038" y="6356352"/>
            <a:ext cx="222885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8"/>
          <p:cNvSpPr txBox="1">
            <a:spLocks noGrp="1"/>
          </p:cNvSpPr>
          <p:nvPr>
            <p:ph type="ftr" idx="11"/>
          </p:nvPr>
        </p:nvSpPr>
        <p:spPr>
          <a:xfrm>
            <a:off x="3281363" y="6356352"/>
            <a:ext cx="3343275"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8"/>
          <p:cNvSpPr txBox="1">
            <a:spLocks noGrp="1"/>
          </p:cNvSpPr>
          <p:nvPr>
            <p:ph type="sldNum" idx="12"/>
          </p:nvPr>
        </p:nvSpPr>
        <p:spPr>
          <a:xfrm>
            <a:off x="6996113" y="6356352"/>
            <a:ext cx="222885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2"/>
        <p:cNvGrpSpPr/>
        <p:nvPr/>
      </p:nvGrpSpPr>
      <p:grpSpPr>
        <a:xfrm>
          <a:off x="0" y="0"/>
          <a:ext cx="0" cy="0"/>
          <a:chOff x="0" y="0"/>
          <a:chExt cx="0" cy="0"/>
        </a:xfrm>
      </p:grpSpPr>
      <p:sp>
        <p:nvSpPr>
          <p:cNvPr id="63" name="Google Shape;63;p9"/>
          <p:cNvSpPr txBox="1">
            <a:spLocks noGrp="1"/>
          </p:cNvSpPr>
          <p:nvPr>
            <p:ph type="title"/>
          </p:nvPr>
        </p:nvSpPr>
        <p:spPr>
          <a:xfrm>
            <a:off x="681038" y="365127"/>
            <a:ext cx="8543925"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4" name="Google Shape;64;p9"/>
          <p:cNvSpPr txBox="1">
            <a:spLocks noGrp="1"/>
          </p:cNvSpPr>
          <p:nvPr>
            <p:ph type="dt" idx="10"/>
          </p:nvPr>
        </p:nvSpPr>
        <p:spPr>
          <a:xfrm>
            <a:off x="681038" y="6356352"/>
            <a:ext cx="222885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9"/>
          <p:cNvSpPr txBox="1">
            <a:spLocks noGrp="1"/>
          </p:cNvSpPr>
          <p:nvPr>
            <p:ph type="ftr" idx="11"/>
          </p:nvPr>
        </p:nvSpPr>
        <p:spPr>
          <a:xfrm>
            <a:off x="3281363" y="6356352"/>
            <a:ext cx="3343275"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9"/>
          <p:cNvSpPr txBox="1">
            <a:spLocks noGrp="1"/>
          </p:cNvSpPr>
          <p:nvPr>
            <p:ph type="sldNum" idx="12"/>
          </p:nvPr>
        </p:nvSpPr>
        <p:spPr>
          <a:xfrm>
            <a:off x="6996113" y="6356352"/>
            <a:ext cx="222885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7"/>
        <p:cNvGrpSpPr/>
        <p:nvPr/>
      </p:nvGrpSpPr>
      <p:grpSpPr>
        <a:xfrm>
          <a:off x="0" y="0"/>
          <a:ext cx="0" cy="0"/>
          <a:chOff x="0" y="0"/>
          <a:chExt cx="0" cy="0"/>
        </a:xfrm>
      </p:grpSpPr>
      <p:sp>
        <p:nvSpPr>
          <p:cNvPr id="68" name="Google Shape;68;p10"/>
          <p:cNvSpPr txBox="1">
            <a:spLocks noGrp="1"/>
          </p:cNvSpPr>
          <p:nvPr>
            <p:ph type="dt" idx="10"/>
          </p:nvPr>
        </p:nvSpPr>
        <p:spPr>
          <a:xfrm>
            <a:off x="681038" y="6356352"/>
            <a:ext cx="222885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10"/>
          <p:cNvSpPr txBox="1">
            <a:spLocks noGrp="1"/>
          </p:cNvSpPr>
          <p:nvPr>
            <p:ph type="ftr" idx="11"/>
          </p:nvPr>
        </p:nvSpPr>
        <p:spPr>
          <a:xfrm>
            <a:off x="3281363" y="6356352"/>
            <a:ext cx="3343275"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sldNum" idx="12"/>
          </p:nvPr>
        </p:nvSpPr>
        <p:spPr>
          <a:xfrm>
            <a:off x="6996113" y="6356352"/>
            <a:ext cx="222885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1"/>
        <p:cNvGrpSpPr/>
        <p:nvPr/>
      </p:nvGrpSpPr>
      <p:grpSpPr>
        <a:xfrm>
          <a:off x="0" y="0"/>
          <a:ext cx="0" cy="0"/>
          <a:chOff x="0" y="0"/>
          <a:chExt cx="0" cy="0"/>
        </a:xfrm>
      </p:grpSpPr>
      <p:sp>
        <p:nvSpPr>
          <p:cNvPr id="72" name="Google Shape;72;p11"/>
          <p:cNvSpPr txBox="1">
            <a:spLocks noGrp="1"/>
          </p:cNvSpPr>
          <p:nvPr>
            <p:ph type="title"/>
          </p:nvPr>
        </p:nvSpPr>
        <p:spPr>
          <a:xfrm>
            <a:off x="682328" y="457200"/>
            <a:ext cx="3194943"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3" name="Google Shape;73;p11"/>
          <p:cNvSpPr txBox="1">
            <a:spLocks noGrp="1"/>
          </p:cNvSpPr>
          <p:nvPr>
            <p:ph type="body" idx="1"/>
          </p:nvPr>
        </p:nvSpPr>
        <p:spPr>
          <a:xfrm>
            <a:off x="4211340" y="987427"/>
            <a:ext cx="5014913" cy="4873625"/>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74" name="Google Shape;74;p11"/>
          <p:cNvSpPr txBox="1">
            <a:spLocks noGrp="1"/>
          </p:cNvSpPr>
          <p:nvPr>
            <p:ph type="body" idx="2"/>
          </p:nvPr>
        </p:nvSpPr>
        <p:spPr>
          <a:xfrm>
            <a:off x="682328" y="2057400"/>
            <a:ext cx="3194943"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5" name="Google Shape;75;p11"/>
          <p:cNvSpPr txBox="1">
            <a:spLocks noGrp="1"/>
          </p:cNvSpPr>
          <p:nvPr>
            <p:ph type="dt" idx="10"/>
          </p:nvPr>
        </p:nvSpPr>
        <p:spPr>
          <a:xfrm>
            <a:off x="681038" y="6356352"/>
            <a:ext cx="222885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3281363" y="6356352"/>
            <a:ext cx="3343275"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6996113" y="6356352"/>
            <a:ext cx="222885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81038" y="365126"/>
            <a:ext cx="8543925"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3575"/>
              <a:buFont typeface="Calibri"/>
              <a:buNone/>
              <a:defRPr sz="3575"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681038" y="1825625"/>
            <a:ext cx="8543925" cy="4351338"/>
          </a:xfrm>
          <a:prstGeom prst="rect">
            <a:avLst/>
          </a:prstGeom>
          <a:noFill/>
          <a:ln>
            <a:noFill/>
          </a:ln>
        </p:spPr>
        <p:txBody>
          <a:bodyPr spcFirstLastPara="1" wrap="square" lIns="91425" tIns="45700" rIns="91425" bIns="45700" anchor="t" anchorCtr="0">
            <a:noAutofit/>
          </a:bodyPr>
          <a:lstStyle>
            <a:lvl1pPr marL="457200" marR="0" lvl="0" indent="-373062" algn="l" rtl="0">
              <a:lnSpc>
                <a:spcPct val="90000"/>
              </a:lnSpc>
              <a:spcBef>
                <a:spcPts val="813"/>
              </a:spcBef>
              <a:spcAft>
                <a:spcPts val="0"/>
              </a:spcAft>
              <a:buClr>
                <a:schemeClr val="dk1"/>
              </a:buClr>
              <a:buSzPts val="2275"/>
              <a:buFont typeface="Arial"/>
              <a:buChar char="•"/>
              <a:defRPr sz="2275" b="0" i="0" u="none" strike="noStrike" cap="none">
                <a:solidFill>
                  <a:schemeClr val="dk1"/>
                </a:solidFill>
                <a:latin typeface="Calibri"/>
                <a:ea typeface="Calibri"/>
                <a:cs typeface="Calibri"/>
                <a:sym typeface="Calibri"/>
              </a:defRPr>
            </a:lvl1pPr>
            <a:lvl2pPr marL="914400" marR="0" lvl="1" indent="-352425" algn="l" rtl="0">
              <a:lnSpc>
                <a:spcPct val="90000"/>
              </a:lnSpc>
              <a:spcBef>
                <a:spcPts val="406"/>
              </a:spcBef>
              <a:spcAft>
                <a:spcPts val="0"/>
              </a:spcAft>
              <a:buClr>
                <a:schemeClr val="dk1"/>
              </a:buClr>
              <a:buSzPts val="1950"/>
              <a:buFont typeface="Arial"/>
              <a:buChar char="•"/>
              <a:defRPr sz="1950" b="0" i="0" u="none" strike="noStrike" cap="none">
                <a:solidFill>
                  <a:schemeClr val="dk1"/>
                </a:solidFill>
                <a:latin typeface="Calibri"/>
                <a:ea typeface="Calibri"/>
                <a:cs typeface="Calibri"/>
                <a:sym typeface="Calibri"/>
              </a:defRPr>
            </a:lvl2pPr>
            <a:lvl3pPr marL="1371600" marR="0" lvl="2" indent="-331787" algn="l" rtl="0">
              <a:lnSpc>
                <a:spcPct val="90000"/>
              </a:lnSpc>
              <a:spcBef>
                <a:spcPts val="406"/>
              </a:spcBef>
              <a:spcAft>
                <a:spcPts val="0"/>
              </a:spcAft>
              <a:buClr>
                <a:schemeClr val="dk1"/>
              </a:buClr>
              <a:buSzPts val="1625"/>
              <a:buFont typeface="Arial"/>
              <a:buChar char="•"/>
              <a:defRPr sz="1625" b="0" i="0" u="none" strike="noStrike" cap="none">
                <a:solidFill>
                  <a:schemeClr val="dk1"/>
                </a:solidFill>
                <a:latin typeface="Calibri"/>
                <a:ea typeface="Calibri"/>
                <a:cs typeface="Calibri"/>
                <a:sym typeface="Calibri"/>
              </a:defRPr>
            </a:lvl3pPr>
            <a:lvl4pPr marL="1828800" marR="0" lvl="3" indent="-321500" algn="l" rtl="0">
              <a:lnSpc>
                <a:spcPct val="90000"/>
              </a:lnSpc>
              <a:spcBef>
                <a:spcPts val="406"/>
              </a:spcBef>
              <a:spcAft>
                <a:spcPts val="0"/>
              </a:spcAft>
              <a:buClr>
                <a:schemeClr val="dk1"/>
              </a:buClr>
              <a:buSzPts val="1463"/>
              <a:buFont typeface="Arial"/>
              <a:buChar char="•"/>
              <a:defRPr sz="1463" b="0" i="0" u="none" strike="noStrike" cap="none">
                <a:solidFill>
                  <a:schemeClr val="dk1"/>
                </a:solidFill>
                <a:latin typeface="Calibri"/>
                <a:ea typeface="Calibri"/>
                <a:cs typeface="Calibri"/>
                <a:sym typeface="Calibri"/>
              </a:defRPr>
            </a:lvl4pPr>
            <a:lvl5pPr marL="2286000" marR="0" lvl="4" indent="-321500" algn="l" rtl="0">
              <a:lnSpc>
                <a:spcPct val="90000"/>
              </a:lnSpc>
              <a:spcBef>
                <a:spcPts val="406"/>
              </a:spcBef>
              <a:spcAft>
                <a:spcPts val="0"/>
              </a:spcAft>
              <a:buClr>
                <a:schemeClr val="dk1"/>
              </a:buClr>
              <a:buSzPts val="1463"/>
              <a:buFont typeface="Arial"/>
              <a:buChar char="•"/>
              <a:defRPr sz="1463" b="0" i="0" u="none" strike="noStrike" cap="none">
                <a:solidFill>
                  <a:schemeClr val="dk1"/>
                </a:solidFill>
                <a:latin typeface="Calibri"/>
                <a:ea typeface="Calibri"/>
                <a:cs typeface="Calibri"/>
                <a:sym typeface="Calibri"/>
              </a:defRPr>
            </a:lvl5pPr>
            <a:lvl6pPr marL="2743200" marR="0" lvl="5" indent="-321500" algn="l" rtl="0">
              <a:lnSpc>
                <a:spcPct val="90000"/>
              </a:lnSpc>
              <a:spcBef>
                <a:spcPts val="406"/>
              </a:spcBef>
              <a:spcAft>
                <a:spcPts val="0"/>
              </a:spcAft>
              <a:buClr>
                <a:schemeClr val="dk1"/>
              </a:buClr>
              <a:buSzPts val="1463"/>
              <a:buFont typeface="Arial"/>
              <a:buChar char="•"/>
              <a:defRPr sz="1463" b="0" i="0" u="none" strike="noStrike" cap="none">
                <a:solidFill>
                  <a:schemeClr val="dk1"/>
                </a:solidFill>
                <a:latin typeface="Calibri"/>
                <a:ea typeface="Calibri"/>
                <a:cs typeface="Calibri"/>
                <a:sym typeface="Calibri"/>
              </a:defRPr>
            </a:lvl6pPr>
            <a:lvl7pPr marL="3200400" marR="0" lvl="6" indent="-321500" algn="l" rtl="0">
              <a:lnSpc>
                <a:spcPct val="90000"/>
              </a:lnSpc>
              <a:spcBef>
                <a:spcPts val="406"/>
              </a:spcBef>
              <a:spcAft>
                <a:spcPts val="0"/>
              </a:spcAft>
              <a:buClr>
                <a:schemeClr val="dk1"/>
              </a:buClr>
              <a:buSzPts val="1463"/>
              <a:buFont typeface="Arial"/>
              <a:buChar char="•"/>
              <a:defRPr sz="1463" b="0" i="0" u="none" strike="noStrike" cap="none">
                <a:solidFill>
                  <a:schemeClr val="dk1"/>
                </a:solidFill>
                <a:latin typeface="Calibri"/>
                <a:ea typeface="Calibri"/>
                <a:cs typeface="Calibri"/>
                <a:sym typeface="Calibri"/>
              </a:defRPr>
            </a:lvl7pPr>
            <a:lvl8pPr marL="3657600" marR="0" lvl="7" indent="-321500" algn="l" rtl="0">
              <a:lnSpc>
                <a:spcPct val="90000"/>
              </a:lnSpc>
              <a:spcBef>
                <a:spcPts val="406"/>
              </a:spcBef>
              <a:spcAft>
                <a:spcPts val="0"/>
              </a:spcAft>
              <a:buClr>
                <a:schemeClr val="dk1"/>
              </a:buClr>
              <a:buSzPts val="1463"/>
              <a:buFont typeface="Arial"/>
              <a:buChar char="•"/>
              <a:defRPr sz="1463" b="0" i="0" u="none" strike="noStrike" cap="none">
                <a:solidFill>
                  <a:schemeClr val="dk1"/>
                </a:solidFill>
                <a:latin typeface="Calibri"/>
                <a:ea typeface="Calibri"/>
                <a:cs typeface="Calibri"/>
                <a:sym typeface="Calibri"/>
              </a:defRPr>
            </a:lvl8pPr>
            <a:lvl9pPr marL="4114800" marR="0" lvl="8" indent="-321500" algn="l" rtl="0">
              <a:lnSpc>
                <a:spcPct val="90000"/>
              </a:lnSpc>
              <a:spcBef>
                <a:spcPts val="406"/>
              </a:spcBef>
              <a:spcAft>
                <a:spcPts val="0"/>
              </a:spcAft>
              <a:buClr>
                <a:schemeClr val="dk1"/>
              </a:buClr>
              <a:buSzPts val="1463"/>
              <a:buFont typeface="Arial"/>
              <a:buChar char="•"/>
              <a:defRPr sz="1463"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681038" y="6356351"/>
            <a:ext cx="222885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75"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331"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31"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31"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31"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31"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31"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31"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31"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281363" y="6356351"/>
            <a:ext cx="3343275"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75"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331"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31"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31"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31"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31"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31"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31"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31"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996113" y="6356351"/>
            <a:ext cx="222885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75" b="0" i="0" u="none" strike="noStrike" cap="none">
                <a:solidFill>
                  <a:srgbClr val="888888"/>
                </a:solidFill>
                <a:latin typeface="Calibri"/>
                <a:ea typeface="Calibri"/>
                <a:cs typeface="Calibri"/>
                <a:sym typeface="Calibri"/>
              </a:defRPr>
            </a:lvl1pPr>
            <a:lvl2pPr marL="0" marR="0" lvl="1" indent="0" algn="r" rtl="0">
              <a:spcBef>
                <a:spcPts val="0"/>
              </a:spcBef>
              <a:buNone/>
              <a:defRPr sz="975" b="0" i="0" u="none" strike="noStrike" cap="none">
                <a:solidFill>
                  <a:srgbClr val="888888"/>
                </a:solidFill>
                <a:latin typeface="Calibri"/>
                <a:ea typeface="Calibri"/>
                <a:cs typeface="Calibri"/>
                <a:sym typeface="Calibri"/>
              </a:defRPr>
            </a:lvl2pPr>
            <a:lvl3pPr marL="0" marR="0" lvl="2" indent="0" algn="r" rtl="0">
              <a:spcBef>
                <a:spcPts val="0"/>
              </a:spcBef>
              <a:buNone/>
              <a:defRPr sz="975" b="0" i="0" u="none" strike="noStrike" cap="none">
                <a:solidFill>
                  <a:srgbClr val="888888"/>
                </a:solidFill>
                <a:latin typeface="Calibri"/>
                <a:ea typeface="Calibri"/>
                <a:cs typeface="Calibri"/>
                <a:sym typeface="Calibri"/>
              </a:defRPr>
            </a:lvl3pPr>
            <a:lvl4pPr marL="0" marR="0" lvl="3" indent="0" algn="r" rtl="0">
              <a:spcBef>
                <a:spcPts val="0"/>
              </a:spcBef>
              <a:buNone/>
              <a:defRPr sz="975" b="0" i="0" u="none" strike="noStrike" cap="none">
                <a:solidFill>
                  <a:srgbClr val="888888"/>
                </a:solidFill>
                <a:latin typeface="Calibri"/>
                <a:ea typeface="Calibri"/>
                <a:cs typeface="Calibri"/>
                <a:sym typeface="Calibri"/>
              </a:defRPr>
            </a:lvl4pPr>
            <a:lvl5pPr marL="0" marR="0" lvl="4" indent="0" algn="r" rtl="0">
              <a:spcBef>
                <a:spcPts val="0"/>
              </a:spcBef>
              <a:buNone/>
              <a:defRPr sz="975" b="0" i="0" u="none" strike="noStrike" cap="none">
                <a:solidFill>
                  <a:srgbClr val="888888"/>
                </a:solidFill>
                <a:latin typeface="Calibri"/>
                <a:ea typeface="Calibri"/>
                <a:cs typeface="Calibri"/>
                <a:sym typeface="Calibri"/>
              </a:defRPr>
            </a:lvl5pPr>
            <a:lvl6pPr marL="0" marR="0" lvl="5" indent="0" algn="r" rtl="0">
              <a:spcBef>
                <a:spcPts val="0"/>
              </a:spcBef>
              <a:buNone/>
              <a:defRPr sz="975" b="0" i="0" u="none" strike="noStrike" cap="none">
                <a:solidFill>
                  <a:srgbClr val="888888"/>
                </a:solidFill>
                <a:latin typeface="Calibri"/>
                <a:ea typeface="Calibri"/>
                <a:cs typeface="Calibri"/>
                <a:sym typeface="Calibri"/>
              </a:defRPr>
            </a:lvl6pPr>
            <a:lvl7pPr marL="0" marR="0" lvl="6" indent="0" algn="r" rtl="0">
              <a:spcBef>
                <a:spcPts val="0"/>
              </a:spcBef>
              <a:buNone/>
              <a:defRPr sz="975" b="0" i="0" u="none" strike="noStrike" cap="none">
                <a:solidFill>
                  <a:srgbClr val="888888"/>
                </a:solidFill>
                <a:latin typeface="Calibri"/>
                <a:ea typeface="Calibri"/>
                <a:cs typeface="Calibri"/>
                <a:sym typeface="Calibri"/>
              </a:defRPr>
            </a:lvl7pPr>
            <a:lvl8pPr marL="0" marR="0" lvl="7" indent="0" algn="r" rtl="0">
              <a:spcBef>
                <a:spcPts val="0"/>
              </a:spcBef>
              <a:buNone/>
              <a:defRPr sz="975" b="0" i="0" u="none" strike="noStrike" cap="none">
                <a:solidFill>
                  <a:srgbClr val="888888"/>
                </a:solidFill>
                <a:latin typeface="Calibri"/>
                <a:ea typeface="Calibri"/>
                <a:cs typeface="Calibri"/>
                <a:sym typeface="Calibri"/>
              </a:defRPr>
            </a:lvl8pPr>
            <a:lvl9pPr marL="0" marR="0" lvl="8" indent="0" algn="r" rtl="0">
              <a:spcBef>
                <a:spcPts val="0"/>
              </a:spcBef>
              <a:buNone/>
              <a:defRPr sz="975"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
        <p:nvSpPr>
          <p:cNvPr id="15" name="Google Shape;15;p1" descr="{&quot;HashCode&quot;:-1264847310,&quot;Placement&quot;:&quot;Footer&quot;,&quot;Top&quot;:519.343,&quot;Left&quot;:451.105438,&quot;SlideWidth&quot;:960,&quot;SlideHeight&quot;:540}"/>
          <p:cNvSpPr txBox="1"/>
          <p:nvPr/>
        </p:nvSpPr>
        <p:spPr>
          <a:xfrm>
            <a:off x="4654845" y="6664279"/>
            <a:ext cx="596312" cy="125099"/>
          </a:xfrm>
          <a:prstGeom prst="rect">
            <a:avLst/>
          </a:prstGeom>
          <a:noFill/>
          <a:ln>
            <a:noFill/>
          </a:ln>
        </p:spPr>
        <p:txBody>
          <a:bodyPr spcFirstLastPara="1" wrap="square" lIns="0" tIns="0" rIns="0" bIns="0" anchor="ctr" anchorCtr="1">
            <a:noAutofit/>
          </a:bodyPr>
          <a:lstStyle/>
          <a:p>
            <a:pPr marL="0" marR="0" lvl="0" indent="0" algn="ctr" rtl="0">
              <a:spcBef>
                <a:spcPts val="0"/>
              </a:spcBef>
              <a:spcAft>
                <a:spcPts val="0"/>
              </a:spcAft>
              <a:buNone/>
            </a:pPr>
            <a:r>
              <a:rPr lang="en-GB" sz="813" b="0" i="0" u="none" strike="noStrike" cap="none">
                <a:solidFill>
                  <a:srgbClr val="000000"/>
                </a:solidFill>
                <a:latin typeface="Calibri"/>
                <a:ea typeface="Calibri"/>
                <a:cs typeface="Calibri"/>
                <a:sym typeface="Calibri"/>
              </a:rPr>
              <a:t>OFFICIAL</a:t>
            </a:r>
            <a:endParaRPr/>
          </a:p>
        </p:txBody>
      </p:sp>
    </p:spTree>
  </p:cSld>
  <p:clrMap bg1="lt1" tx1="dk1" bg2="dk2" tx2="lt2" accent1="accent1" accent2="accent2" accent3="accent3" accent4="accent4" accent5="accent5" accent6="accent6" hlink="hlink" folHlink="folHlink"/>
  <p:sldLayoutIdLst>
    <p:sldLayoutId id="214748364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
        <p:cNvGrpSpPr/>
        <p:nvPr/>
      </p:nvGrpSpPr>
      <p:grpSpPr>
        <a:xfrm>
          <a:off x="0" y="0"/>
          <a:ext cx="0" cy="0"/>
          <a:chOff x="0" y="0"/>
          <a:chExt cx="0" cy="0"/>
        </a:xfrm>
      </p:grpSpPr>
      <p:sp>
        <p:nvSpPr>
          <p:cNvPr id="23" name="Google Shape;23;p3"/>
          <p:cNvSpPr txBox="1">
            <a:spLocks noGrp="1"/>
          </p:cNvSpPr>
          <p:nvPr>
            <p:ph type="title"/>
          </p:nvPr>
        </p:nvSpPr>
        <p:spPr>
          <a:xfrm>
            <a:off x="681038" y="365127"/>
            <a:ext cx="8543925"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4" name="Google Shape;24;p3"/>
          <p:cNvSpPr txBox="1">
            <a:spLocks noGrp="1"/>
          </p:cNvSpPr>
          <p:nvPr>
            <p:ph type="body" idx="1"/>
          </p:nvPr>
        </p:nvSpPr>
        <p:spPr>
          <a:xfrm>
            <a:off x="681038" y="1825625"/>
            <a:ext cx="8543925"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 name="Google Shape;25;p3"/>
          <p:cNvSpPr txBox="1">
            <a:spLocks noGrp="1"/>
          </p:cNvSpPr>
          <p:nvPr>
            <p:ph type="dt" idx="10"/>
          </p:nvPr>
        </p:nvSpPr>
        <p:spPr>
          <a:xfrm>
            <a:off x="681038" y="6356352"/>
            <a:ext cx="222885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331"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31"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31"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31"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31"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31"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31"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31" b="0" i="0" u="none" strike="noStrike" cap="none">
                <a:solidFill>
                  <a:schemeClr val="dk1"/>
                </a:solidFill>
                <a:latin typeface="Calibri"/>
                <a:ea typeface="Calibri"/>
                <a:cs typeface="Calibri"/>
                <a:sym typeface="Calibri"/>
              </a:defRPr>
            </a:lvl9pPr>
          </a:lstStyle>
          <a:p>
            <a:endParaRPr/>
          </a:p>
        </p:txBody>
      </p:sp>
      <p:sp>
        <p:nvSpPr>
          <p:cNvPr id="26" name="Google Shape;26;p3"/>
          <p:cNvSpPr txBox="1">
            <a:spLocks noGrp="1"/>
          </p:cNvSpPr>
          <p:nvPr>
            <p:ph type="ftr" idx="11"/>
          </p:nvPr>
        </p:nvSpPr>
        <p:spPr>
          <a:xfrm>
            <a:off x="3281363" y="6356352"/>
            <a:ext cx="3343275"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331"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31"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31"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31"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31"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31"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31"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31" b="0" i="0" u="none" strike="noStrike" cap="none">
                <a:solidFill>
                  <a:schemeClr val="dk1"/>
                </a:solidFill>
                <a:latin typeface="Calibri"/>
                <a:ea typeface="Calibri"/>
                <a:cs typeface="Calibri"/>
                <a:sym typeface="Calibri"/>
              </a:defRPr>
            </a:lvl9pPr>
          </a:lstStyle>
          <a:p>
            <a:endParaRPr/>
          </a:p>
        </p:txBody>
      </p:sp>
      <p:sp>
        <p:nvSpPr>
          <p:cNvPr id="27" name="Google Shape;27;p3"/>
          <p:cNvSpPr txBox="1">
            <a:spLocks noGrp="1"/>
          </p:cNvSpPr>
          <p:nvPr>
            <p:ph type="sldNum" idx="12"/>
          </p:nvPr>
        </p:nvSpPr>
        <p:spPr>
          <a:xfrm>
            <a:off x="6996113" y="6356352"/>
            <a:ext cx="222885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assets.publishing.service.gov.uk/government/uploads/system/uploads/attachment_data/file/925140/BordersOpModel.pdf"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pic>
        <p:nvPicPr>
          <p:cNvPr id="102" name="Google Shape;102;p15"/>
          <p:cNvPicPr preferRelativeResize="0"/>
          <p:nvPr/>
        </p:nvPicPr>
        <p:blipFill rotWithShape="1">
          <a:blip r:embed="rId3">
            <a:alphaModFix/>
          </a:blip>
          <a:srcRect/>
          <a:stretch/>
        </p:blipFill>
        <p:spPr>
          <a:xfrm>
            <a:off x="118759" y="141872"/>
            <a:ext cx="2747174" cy="1008557"/>
          </a:xfrm>
          <a:prstGeom prst="rect">
            <a:avLst/>
          </a:prstGeom>
          <a:noFill/>
          <a:ln>
            <a:noFill/>
          </a:ln>
        </p:spPr>
      </p:pic>
      <p:sp>
        <p:nvSpPr>
          <p:cNvPr id="103" name="Google Shape;103;p15"/>
          <p:cNvSpPr txBox="1"/>
          <p:nvPr/>
        </p:nvSpPr>
        <p:spPr>
          <a:xfrm>
            <a:off x="3439658" y="2256248"/>
            <a:ext cx="6056168" cy="304314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dirty="0">
              <a:solidFill>
                <a:srgbClr val="002060"/>
              </a:solidFill>
            </a:endParaRPr>
          </a:p>
          <a:p>
            <a:pPr marL="0" marR="0" lvl="0" indent="0" algn="l" rtl="0">
              <a:spcBef>
                <a:spcPts val="0"/>
              </a:spcBef>
              <a:spcAft>
                <a:spcPts val="0"/>
              </a:spcAft>
              <a:buNone/>
            </a:pPr>
            <a:r>
              <a:rPr lang="en-GB" sz="2925" b="1" i="0" u="sng" strike="noStrike" cap="none" dirty="0">
                <a:solidFill>
                  <a:srgbClr val="002060"/>
                </a:solidFill>
                <a:latin typeface="Calibri"/>
                <a:ea typeface="Calibri"/>
                <a:cs typeface="Calibri"/>
                <a:sym typeface="Calibri"/>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a:t>
            </a:r>
            <a:r>
              <a:rPr lang="en-GB" sz="2925" b="1" i="0" u="sng" strike="noStrike" cap="none" dirty="0">
                <a:solidFill>
                  <a:srgbClr val="002060"/>
                </a:solidFill>
                <a:latin typeface="Calibri"/>
                <a:ea typeface="Calibri"/>
                <a:cs typeface="Calibri"/>
                <a:sym typeface="Calibri"/>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The Border with the European Union:</a:t>
            </a:r>
            <a:endParaRPr dirty="0">
              <a:solidFill>
                <a:srgbClr val="002060"/>
              </a:solidFill>
            </a:endParaRPr>
          </a:p>
          <a:p>
            <a:pPr marL="0" marR="0" lvl="0" indent="0" algn="l" rtl="0">
              <a:spcBef>
                <a:spcPts val="0"/>
              </a:spcBef>
              <a:spcAft>
                <a:spcPts val="0"/>
              </a:spcAft>
              <a:buNone/>
            </a:pPr>
            <a:r>
              <a:rPr lang="en-GB" sz="2925" b="1" i="0" u="sng" strike="noStrike" cap="none" dirty="0">
                <a:solidFill>
                  <a:srgbClr val="002060"/>
                </a:solidFill>
                <a:latin typeface="Calibri"/>
                <a:ea typeface="Calibri"/>
                <a:cs typeface="Calibri"/>
                <a:sym typeface="Calibri"/>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Importing and exporting goods</a:t>
            </a:r>
            <a:r>
              <a:rPr lang="en-GB" sz="2925" b="1" i="0" u="sng" strike="noStrike" cap="none" dirty="0">
                <a:solidFill>
                  <a:srgbClr val="002060"/>
                </a:solidFill>
                <a:latin typeface="Calibri"/>
                <a:ea typeface="Calibri"/>
                <a:cs typeface="Calibri"/>
                <a:sym typeface="Calibri"/>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 </a:t>
            </a:r>
            <a:endParaRPr dirty="0">
              <a:solidFill>
                <a:srgbClr val="002060"/>
              </a:solidFill>
            </a:endParaRPr>
          </a:p>
          <a:p>
            <a:pPr marL="0" marR="0" lvl="0" indent="0" algn="l" rtl="0">
              <a:spcBef>
                <a:spcPts val="0"/>
              </a:spcBef>
              <a:spcAft>
                <a:spcPts val="0"/>
              </a:spcAft>
              <a:buNone/>
            </a:pPr>
            <a:endParaRPr sz="1625" b="1" i="0" u="none" strike="noStrike" cap="none" dirty="0">
              <a:solidFill>
                <a:srgbClr val="002060"/>
              </a:solidFill>
              <a:latin typeface="Calibri"/>
              <a:ea typeface="Calibri"/>
              <a:cs typeface="Calibri"/>
              <a:sym typeface="Calibri"/>
            </a:endParaRPr>
          </a:p>
          <a:p>
            <a:pPr marL="0" marR="0" lvl="0" indent="0" algn="l" rtl="0">
              <a:spcBef>
                <a:spcPts val="0"/>
              </a:spcBef>
              <a:spcAft>
                <a:spcPts val="0"/>
              </a:spcAft>
              <a:buNone/>
            </a:pPr>
            <a:endParaRPr sz="2325" dirty="0">
              <a:solidFill>
                <a:srgbClr val="002060"/>
              </a:solidFill>
              <a:latin typeface="Calibri"/>
              <a:ea typeface="Calibri"/>
              <a:cs typeface="Calibri"/>
              <a:sym typeface="Calibri"/>
            </a:endParaRPr>
          </a:p>
          <a:p>
            <a:pPr marL="0" marR="0" lvl="0" indent="0" algn="l" rtl="0">
              <a:spcBef>
                <a:spcPts val="0"/>
              </a:spcBef>
              <a:spcAft>
                <a:spcPts val="0"/>
              </a:spcAft>
              <a:buNone/>
            </a:pPr>
            <a:r>
              <a:rPr lang="en-GB" sz="2325" dirty="0">
                <a:solidFill>
                  <a:srgbClr val="002060"/>
                </a:solidFill>
                <a:latin typeface="Calibri"/>
                <a:ea typeface="Calibri"/>
                <a:cs typeface="Calibri"/>
                <a:sym typeface="Calibri"/>
              </a:rPr>
              <a:t>An overview of our border operating model</a:t>
            </a:r>
            <a:r>
              <a:rPr lang="en-GB" sz="2325" i="0" u="none" strike="noStrike" cap="none" dirty="0">
                <a:solidFill>
                  <a:srgbClr val="000000"/>
                </a:solidFill>
                <a:latin typeface="Calibri"/>
                <a:ea typeface="Calibri"/>
                <a:cs typeface="Calibri"/>
                <a:sym typeface="Calibri"/>
              </a:rPr>
              <a:t/>
            </a:r>
            <a:br>
              <a:rPr lang="en-GB" sz="2325" i="0" u="none" strike="noStrike" cap="none" dirty="0">
                <a:solidFill>
                  <a:srgbClr val="000000"/>
                </a:solidFill>
                <a:latin typeface="Calibri"/>
                <a:ea typeface="Calibri"/>
                <a:cs typeface="Calibri"/>
                <a:sym typeface="Calibri"/>
              </a:rPr>
            </a:br>
            <a:endParaRPr sz="2325" b="0" i="0" u="none" strike="noStrike" cap="none" dirty="0">
              <a:solidFill>
                <a:srgbClr val="0070C0"/>
              </a:solidFill>
              <a:latin typeface="Calibri"/>
              <a:ea typeface="Calibri"/>
              <a:cs typeface="Calibri"/>
              <a:sym typeface="Calibri"/>
            </a:endParaRPr>
          </a:p>
        </p:txBody>
      </p:sp>
      <p:pic>
        <p:nvPicPr>
          <p:cNvPr id="104" name="Google Shape;104;p15"/>
          <p:cNvPicPr preferRelativeResize="0"/>
          <p:nvPr/>
        </p:nvPicPr>
        <p:blipFill rotWithShape="1">
          <a:blip r:embed="rId5">
            <a:alphaModFix/>
          </a:blip>
          <a:srcRect l="1081" r="713" b="1582"/>
          <a:stretch/>
        </p:blipFill>
        <p:spPr>
          <a:xfrm>
            <a:off x="322255" y="1873111"/>
            <a:ext cx="2828839" cy="400402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24"/>
          <p:cNvSpPr txBox="1"/>
          <p:nvPr/>
        </p:nvSpPr>
        <p:spPr>
          <a:xfrm>
            <a:off x="316140" y="1258734"/>
            <a:ext cx="9478241" cy="606903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2925" b="1">
                <a:solidFill>
                  <a:srgbClr val="002060"/>
                </a:solidFill>
                <a:latin typeface="Calibri"/>
                <a:ea typeface="Calibri"/>
                <a:cs typeface="Calibri"/>
                <a:sym typeface="Calibri"/>
              </a:rPr>
              <a:t>Passengers</a:t>
            </a:r>
            <a:endParaRPr>
              <a:solidFill>
                <a:srgbClr val="002060"/>
              </a:solidFill>
            </a:endParaRPr>
          </a:p>
          <a:p>
            <a:pPr marL="278606" marR="0" lvl="0" indent="-278606" algn="l" rtl="0">
              <a:spcBef>
                <a:spcPts val="0"/>
              </a:spcBef>
              <a:spcAft>
                <a:spcPts val="0"/>
              </a:spcAft>
              <a:buClr>
                <a:srgbClr val="002060"/>
              </a:buClr>
              <a:buSzPts val="1950"/>
              <a:buFont typeface="Calibri"/>
              <a:buChar char="•"/>
            </a:pPr>
            <a:r>
              <a:rPr lang="en-GB" sz="1950">
                <a:solidFill>
                  <a:srgbClr val="002060"/>
                </a:solidFill>
                <a:latin typeface="Calibri"/>
                <a:ea typeface="Calibri"/>
                <a:cs typeface="Calibri"/>
                <a:sym typeface="Calibri"/>
              </a:rPr>
              <a:t>From 1 January 2021, passengers travelling from GB to an EU country may purchase excise goods (alcohol and tobacco) free of excise duty and VAT. </a:t>
            </a:r>
            <a:endParaRPr sz="1950">
              <a:solidFill>
                <a:srgbClr val="002060"/>
              </a:solidFill>
              <a:latin typeface="Calibri"/>
              <a:ea typeface="Calibri"/>
              <a:cs typeface="Calibri"/>
              <a:sym typeface="Calibri"/>
            </a:endParaRPr>
          </a:p>
          <a:p>
            <a:pPr marL="278606" marR="0" lvl="0" indent="-278606" algn="l" rtl="0">
              <a:spcBef>
                <a:spcPts val="0"/>
              </a:spcBef>
              <a:spcAft>
                <a:spcPts val="0"/>
              </a:spcAft>
              <a:buClr>
                <a:srgbClr val="002060"/>
              </a:buClr>
              <a:buSzPts val="1950"/>
              <a:buFont typeface="Calibri"/>
              <a:buChar char="•"/>
            </a:pPr>
            <a:r>
              <a:rPr lang="en-GB" sz="1950">
                <a:solidFill>
                  <a:srgbClr val="002060"/>
                </a:solidFill>
                <a:latin typeface="Calibri"/>
                <a:ea typeface="Calibri"/>
                <a:cs typeface="Calibri"/>
                <a:sym typeface="Calibri"/>
              </a:rPr>
              <a:t>From 1 January 2021, all passengers travelling into GB will be subject to personal allowances for goods, whether these were purchased tax and duty paid or tax and duty free.  </a:t>
            </a:r>
            <a:endParaRPr sz="1950">
              <a:solidFill>
                <a:srgbClr val="002060"/>
              </a:solidFill>
              <a:latin typeface="Calibri"/>
              <a:ea typeface="Calibri"/>
              <a:cs typeface="Calibri"/>
              <a:sym typeface="Calibri"/>
            </a:endParaRPr>
          </a:p>
          <a:p>
            <a:pPr marL="278606" marR="0" lvl="0" indent="-278606" algn="l" rtl="0">
              <a:spcBef>
                <a:spcPts val="0"/>
              </a:spcBef>
              <a:spcAft>
                <a:spcPts val="0"/>
              </a:spcAft>
              <a:buClr>
                <a:srgbClr val="002060"/>
              </a:buClr>
              <a:buSzPts val="1950"/>
              <a:buFont typeface="Calibri"/>
              <a:buChar char="•"/>
            </a:pPr>
            <a:r>
              <a:rPr lang="en-GB" sz="1950">
                <a:solidFill>
                  <a:srgbClr val="002060"/>
                </a:solidFill>
                <a:latin typeface="Calibri"/>
                <a:ea typeface="Calibri"/>
                <a:cs typeface="Calibri"/>
                <a:sym typeface="Calibri"/>
              </a:rPr>
              <a:t>Passengers exceeding these allowances can  make a simple online declaration before arriving into GB or make an oral declaration at the point of import.</a:t>
            </a:r>
            <a:endParaRPr sz="1950">
              <a:solidFill>
                <a:srgbClr val="002060"/>
              </a:solidFill>
              <a:latin typeface="Calibri"/>
              <a:ea typeface="Calibri"/>
              <a:cs typeface="Calibri"/>
              <a:sym typeface="Calibri"/>
            </a:endParaRPr>
          </a:p>
          <a:p>
            <a:pPr marL="278606" marR="0" lvl="0" indent="-278606" algn="l" rtl="0">
              <a:spcBef>
                <a:spcPts val="0"/>
              </a:spcBef>
              <a:spcAft>
                <a:spcPts val="0"/>
              </a:spcAft>
              <a:buClr>
                <a:srgbClr val="002060"/>
              </a:buClr>
              <a:buSzPts val="1950"/>
              <a:buFont typeface="Calibri"/>
              <a:buChar char="•"/>
            </a:pPr>
            <a:r>
              <a:rPr lang="en-GB" sz="1950">
                <a:solidFill>
                  <a:srgbClr val="002060"/>
                </a:solidFill>
                <a:latin typeface="Calibri"/>
                <a:ea typeface="Calibri"/>
                <a:cs typeface="Calibri"/>
                <a:sym typeface="Calibri"/>
              </a:rPr>
              <a:t>The VAT Retail Export Scheme will end on 31 December which means that overseas visitors won’t be able to obtain a VAT refund on items bought in GB and taken home in luggage. Retailers can however still send VAT free shopping to addresses outside GB.</a:t>
            </a:r>
            <a:endParaRPr sz="1950">
              <a:solidFill>
                <a:srgbClr val="002060"/>
              </a:solidFill>
              <a:latin typeface="Calibri"/>
              <a:ea typeface="Calibri"/>
              <a:cs typeface="Calibri"/>
              <a:sym typeface="Calibri"/>
            </a:endParaRPr>
          </a:p>
          <a:p>
            <a:pPr marL="278606" marR="0" lvl="0" indent="-278606" algn="l" rtl="0">
              <a:spcBef>
                <a:spcPts val="0"/>
              </a:spcBef>
              <a:spcAft>
                <a:spcPts val="0"/>
              </a:spcAft>
              <a:buClr>
                <a:srgbClr val="002060"/>
              </a:buClr>
              <a:buSzPts val="1950"/>
              <a:buFont typeface="Calibri"/>
              <a:buChar char="•"/>
            </a:pPr>
            <a:r>
              <a:rPr lang="en-GB" sz="1950">
                <a:solidFill>
                  <a:srgbClr val="002060"/>
                </a:solidFill>
                <a:latin typeface="Calibri"/>
                <a:ea typeface="Calibri"/>
                <a:cs typeface="Calibri"/>
                <a:sym typeface="Calibri"/>
              </a:rPr>
              <a:t>EU ID cards will be phased out as a valid travel document for entry to the UK. From 1 October 2021, EU, EEA and Swiss nationals will require a passport to travel to the UK except where their rights are protected by the Withdrawal Agreement.</a:t>
            </a:r>
            <a:endParaRPr sz="1950">
              <a:solidFill>
                <a:srgbClr val="002060"/>
              </a:solidFill>
              <a:latin typeface="Calibri"/>
              <a:ea typeface="Calibri"/>
              <a:cs typeface="Calibri"/>
              <a:sym typeface="Calibri"/>
            </a:endParaRPr>
          </a:p>
          <a:p>
            <a:pPr marL="278606" marR="0" lvl="0" indent="-278606" algn="l" rtl="0">
              <a:spcBef>
                <a:spcPts val="0"/>
              </a:spcBef>
              <a:spcAft>
                <a:spcPts val="0"/>
              </a:spcAft>
              <a:buClr>
                <a:srgbClr val="002060"/>
              </a:buClr>
              <a:buSzPts val="1950"/>
              <a:buFont typeface="Calibri"/>
              <a:buChar char="•"/>
            </a:pPr>
            <a:r>
              <a:rPr lang="en-GB" sz="1950">
                <a:solidFill>
                  <a:srgbClr val="002060"/>
                </a:solidFill>
                <a:latin typeface="Calibri"/>
                <a:ea typeface="Calibri"/>
                <a:cs typeface="Calibri"/>
                <a:sym typeface="Calibri"/>
              </a:rPr>
              <a:t>Provision will be made to ensure that EU, EEA and Swiss citizens may also continue to use our e-passport gates and the existing queuing arrangements. This will be kept under review.</a:t>
            </a:r>
            <a:endParaRPr sz="1950">
              <a:solidFill>
                <a:srgbClr val="002060"/>
              </a:solidFill>
              <a:latin typeface="Calibri"/>
              <a:ea typeface="Calibri"/>
              <a:cs typeface="Calibri"/>
              <a:sym typeface="Calibri"/>
            </a:endParaRPr>
          </a:p>
          <a:p>
            <a:pPr marL="457200" marR="0" lvl="0" indent="0" algn="l" rtl="0">
              <a:spcBef>
                <a:spcPts val="0"/>
              </a:spcBef>
              <a:spcAft>
                <a:spcPts val="0"/>
              </a:spcAft>
              <a:buNone/>
            </a:pPr>
            <a:endParaRPr>
              <a:solidFill>
                <a:srgbClr val="002060"/>
              </a:solidFill>
            </a:endParaRPr>
          </a:p>
          <a:p>
            <a:pPr marL="278606" marR="0" lvl="0" indent="-154781" algn="l" rtl="0">
              <a:spcBef>
                <a:spcPts val="0"/>
              </a:spcBef>
              <a:spcAft>
                <a:spcPts val="0"/>
              </a:spcAft>
              <a:buClr>
                <a:schemeClr val="dk1"/>
              </a:buClr>
              <a:buSzPts val="1950"/>
              <a:buFont typeface="Arial"/>
              <a:buNone/>
            </a:pPr>
            <a:endParaRPr sz="1950">
              <a:solidFill>
                <a:srgbClr val="0070C0"/>
              </a:solidFill>
              <a:latin typeface="Calibri"/>
              <a:ea typeface="Calibri"/>
              <a:cs typeface="Calibri"/>
              <a:sym typeface="Calibri"/>
            </a:endParaRPr>
          </a:p>
          <a:p>
            <a:pPr marL="278606" marR="0" lvl="0" indent="-154781" algn="l" rtl="0">
              <a:spcBef>
                <a:spcPts val="0"/>
              </a:spcBef>
              <a:spcAft>
                <a:spcPts val="0"/>
              </a:spcAft>
              <a:buClr>
                <a:schemeClr val="dk1"/>
              </a:buClr>
              <a:buSzPts val="1950"/>
              <a:buFont typeface="Arial"/>
              <a:buNone/>
            </a:pPr>
            <a:endParaRPr sz="1950">
              <a:solidFill>
                <a:srgbClr val="0070C0"/>
              </a:solidFill>
              <a:latin typeface="Calibri"/>
              <a:ea typeface="Calibri"/>
              <a:cs typeface="Calibri"/>
              <a:sym typeface="Calibri"/>
            </a:endParaRPr>
          </a:p>
          <a:p>
            <a:pPr marL="0" marR="0" lvl="0" indent="0" algn="l" rtl="0">
              <a:spcBef>
                <a:spcPts val="0"/>
              </a:spcBef>
              <a:spcAft>
                <a:spcPts val="0"/>
              </a:spcAft>
              <a:buNone/>
            </a:pPr>
            <a:endParaRPr sz="1787">
              <a:solidFill>
                <a:srgbClr val="0070C0"/>
              </a:solidFill>
              <a:latin typeface="Calibri"/>
              <a:ea typeface="Calibri"/>
              <a:cs typeface="Calibri"/>
              <a:sym typeface="Calibri"/>
            </a:endParaRPr>
          </a:p>
          <a:p>
            <a:pPr marL="0" marR="0" lvl="0" indent="0" algn="l" rtl="0">
              <a:spcBef>
                <a:spcPts val="0"/>
              </a:spcBef>
              <a:spcAft>
                <a:spcPts val="0"/>
              </a:spcAft>
              <a:buNone/>
            </a:pPr>
            <a:endParaRPr sz="2925" b="1">
              <a:solidFill>
                <a:srgbClr val="000000"/>
              </a:solidFill>
              <a:latin typeface="Calibri"/>
              <a:ea typeface="Calibri"/>
              <a:cs typeface="Calibri"/>
              <a:sym typeface="Calibri"/>
            </a:endParaRPr>
          </a:p>
        </p:txBody>
      </p:sp>
      <p:pic>
        <p:nvPicPr>
          <p:cNvPr id="171" name="Google Shape;171;p24"/>
          <p:cNvPicPr preferRelativeResize="0"/>
          <p:nvPr/>
        </p:nvPicPr>
        <p:blipFill rotWithShape="1">
          <a:blip r:embed="rId3">
            <a:alphaModFix/>
          </a:blip>
          <a:srcRect/>
          <a:stretch/>
        </p:blipFill>
        <p:spPr>
          <a:xfrm>
            <a:off x="118759" y="141872"/>
            <a:ext cx="2747174" cy="1008557"/>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5"/>
          <p:cNvSpPr txBox="1"/>
          <p:nvPr/>
        </p:nvSpPr>
        <p:spPr>
          <a:xfrm>
            <a:off x="316140" y="1073384"/>
            <a:ext cx="9478200" cy="4893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2925" b="1">
                <a:solidFill>
                  <a:srgbClr val="002060"/>
                </a:solidFill>
                <a:latin typeface="Calibri"/>
                <a:ea typeface="Calibri"/>
                <a:cs typeface="Calibri"/>
                <a:sym typeface="Calibri"/>
              </a:rPr>
              <a:t>Summary of new processes</a:t>
            </a:r>
            <a:endParaRPr sz="2925" b="1">
              <a:solidFill>
                <a:srgbClr val="002060"/>
              </a:solidFill>
              <a:latin typeface="Calibri"/>
              <a:ea typeface="Calibri"/>
              <a:cs typeface="Calibri"/>
              <a:sym typeface="Calibri"/>
            </a:endParaRPr>
          </a:p>
          <a:p>
            <a:pPr marL="278606" marR="0" lvl="0" indent="-278606" algn="l" rtl="0">
              <a:spcBef>
                <a:spcPts val="0"/>
              </a:spcBef>
              <a:spcAft>
                <a:spcPts val="0"/>
              </a:spcAft>
              <a:buClr>
                <a:srgbClr val="002060"/>
              </a:buClr>
              <a:buSzPts val="1950"/>
              <a:buFont typeface="Arial"/>
              <a:buChar char="•"/>
            </a:pPr>
            <a:r>
              <a:rPr lang="en-GB" sz="1950">
                <a:solidFill>
                  <a:srgbClr val="002060"/>
                </a:solidFill>
                <a:latin typeface="Calibri"/>
                <a:ea typeface="Calibri"/>
                <a:cs typeface="Calibri"/>
                <a:sym typeface="Calibri"/>
              </a:rPr>
              <a:t>This edition of the Border Operating Model:</a:t>
            </a:r>
            <a:endParaRPr sz="1950">
              <a:solidFill>
                <a:srgbClr val="002060"/>
              </a:solidFill>
              <a:latin typeface="Calibri"/>
              <a:ea typeface="Calibri"/>
              <a:cs typeface="Calibri"/>
              <a:sym typeface="Calibri"/>
            </a:endParaRPr>
          </a:p>
          <a:p>
            <a:pPr marL="914400" marR="0" lvl="1" indent="-352425" algn="l" rtl="0">
              <a:spcBef>
                <a:spcPts val="0"/>
              </a:spcBef>
              <a:spcAft>
                <a:spcPts val="0"/>
              </a:spcAft>
              <a:buClr>
                <a:srgbClr val="002060"/>
              </a:buClr>
              <a:buSzPts val="1950"/>
              <a:buFont typeface="Arial"/>
              <a:buChar char="○"/>
            </a:pPr>
            <a:r>
              <a:rPr lang="en-GB" sz="1950">
                <a:solidFill>
                  <a:srgbClr val="002060"/>
                </a:solidFill>
                <a:latin typeface="Calibri"/>
                <a:ea typeface="Calibri"/>
                <a:cs typeface="Calibri"/>
                <a:sym typeface="Calibri"/>
              </a:rPr>
              <a:t>confirmed that should a trader use an intermediaries authorisation for a simplified declaration process </a:t>
            </a:r>
            <a:r>
              <a:rPr lang="en-GB" sz="1950" b="1">
                <a:solidFill>
                  <a:srgbClr val="002060"/>
                </a:solidFill>
                <a:latin typeface="Calibri"/>
                <a:ea typeface="Calibri"/>
                <a:cs typeface="Calibri"/>
                <a:sym typeface="Calibri"/>
              </a:rPr>
              <a:t>that the intermediary will not take on liability for duties and VAT</a:t>
            </a:r>
            <a:r>
              <a:rPr lang="en-GB" sz="1950">
                <a:solidFill>
                  <a:srgbClr val="002060"/>
                </a:solidFill>
                <a:latin typeface="Calibri"/>
                <a:ea typeface="Calibri"/>
                <a:cs typeface="Calibri"/>
                <a:sym typeface="Calibri"/>
              </a:rPr>
              <a:t>.</a:t>
            </a:r>
            <a:endParaRPr>
              <a:solidFill>
                <a:srgbClr val="002060"/>
              </a:solidFill>
            </a:endParaRPr>
          </a:p>
          <a:p>
            <a:pPr marL="914400" marR="0" lvl="1" indent="-352425" algn="l" rtl="0">
              <a:spcBef>
                <a:spcPts val="0"/>
              </a:spcBef>
              <a:spcAft>
                <a:spcPts val="0"/>
              </a:spcAft>
              <a:buClr>
                <a:srgbClr val="002060"/>
              </a:buClr>
              <a:buSzPts val="1950"/>
              <a:buFont typeface="Arial"/>
              <a:buChar char="○"/>
            </a:pPr>
            <a:r>
              <a:rPr lang="en-GB" sz="1950">
                <a:solidFill>
                  <a:srgbClr val="002060"/>
                </a:solidFill>
                <a:latin typeface="Calibri"/>
                <a:ea typeface="Calibri"/>
                <a:cs typeface="Calibri"/>
                <a:sym typeface="Calibri"/>
              </a:rPr>
              <a:t>confirmed that </a:t>
            </a:r>
            <a:r>
              <a:rPr lang="en-GB" sz="1950" b="1">
                <a:solidFill>
                  <a:srgbClr val="002060"/>
                </a:solidFill>
                <a:latin typeface="Calibri"/>
                <a:ea typeface="Calibri"/>
                <a:cs typeface="Calibri"/>
                <a:sym typeface="Calibri"/>
              </a:rPr>
              <a:t>ports using the pre-lodgement model will have specific reasonable steps to take to discharge their liabilities</a:t>
            </a:r>
            <a:r>
              <a:rPr lang="en-GB" sz="1950">
                <a:solidFill>
                  <a:srgbClr val="002060"/>
                </a:solidFill>
                <a:latin typeface="Calibri"/>
                <a:ea typeface="Calibri"/>
                <a:cs typeface="Calibri"/>
                <a:sym typeface="Calibri"/>
              </a:rPr>
              <a:t>. These will fall into three categories depending on the space available for checks to be undertaken.</a:t>
            </a:r>
            <a:endParaRPr>
              <a:solidFill>
                <a:srgbClr val="002060"/>
              </a:solidFill>
            </a:endParaRPr>
          </a:p>
          <a:p>
            <a:pPr marL="914400" marR="0" lvl="1" indent="-352425" algn="l" rtl="0">
              <a:spcBef>
                <a:spcPts val="0"/>
              </a:spcBef>
              <a:spcAft>
                <a:spcPts val="0"/>
              </a:spcAft>
              <a:buClr>
                <a:srgbClr val="002060"/>
              </a:buClr>
              <a:buSzPts val="1950"/>
              <a:buFont typeface="Arial"/>
              <a:buChar char="○"/>
            </a:pPr>
            <a:r>
              <a:rPr lang="en-GB" sz="1950">
                <a:solidFill>
                  <a:srgbClr val="002060"/>
                </a:solidFill>
                <a:latin typeface="Calibri"/>
                <a:ea typeface="Calibri"/>
                <a:cs typeface="Calibri"/>
                <a:sym typeface="Calibri"/>
              </a:rPr>
              <a:t>confirmed that a “poor compliance history” which would </a:t>
            </a:r>
            <a:r>
              <a:rPr lang="en-GB" sz="1950" b="1">
                <a:solidFill>
                  <a:srgbClr val="002060"/>
                </a:solidFill>
                <a:latin typeface="Calibri"/>
                <a:ea typeface="Calibri"/>
                <a:cs typeface="Calibri"/>
                <a:sym typeface="Calibri"/>
              </a:rPr>
              <a:t>prevent usage of simplified declaration procedures </a:t>
            </a:r>
            <a:r>
              <a:rPr lang="en-GB" sz="1950">
                <a:solidFill>
                  <a:srgbClr val="002060"/>
                </a:solidFill>
                <a:latin typeface="Calibri"/>
                <a:ea typeface="Calibri"/>
                <a:cs typeface="Calibri"/>
                <a:sym typeface="Calibri"/>
              </a:rPr>
              <a:t>such as delayed declarations would include evidence of recent serious non-compliance, deliberate non-compliance or a record of involvement of non-compliant businesses. HMG expects most traders will be able to delay declarations.</a:t>
            </a:r>
            <a:endParaRPr>
              <a:solidFill>
                <a:srgbClr val="002060"/>
              </a:solidFill>
            </a:endParaRPr>
          </a:p>
          <a:p>
            <a:pPr marL="914400" marR="0" lvl="1" indent="-352425" algn="l" rtl="0">
              <a:spcBef>
                <a:spcPts val="0"/>
              </a:spcBef>
              <a:spcAft>
                <a:spcPts val="0"/>
              </a:spcAft>
              <a:buClr>
                <a:srgbClr val="002060"/>
              </a:buClr>
              <a:buSzPts val="1950"/>
              <a:buFont typeface="Arial"/>
              <a:buChar char="○"/>
            </a:pPr>
            <a:r>
              <a:rPr lang="en-GB" sz="1950" b="1">
                <a:solidFill>
                  <a:srgbClr val="002060"/>
                </a:solidFill>
                <a:latin typeface="Calibri"/>
                <a:ea typeface="Calibri"/>
                <a:cs typeface="Calibri"/>
                <a:sym typeface="Calibri"/>
              </a:rPr>
              <a:t>c</a:t>
            </a:r>
            <a:r>
              <a:rPr lang="en-GB" sz="1950">
                <a:solidFill>
                  <a:srgbClr val="002060"/>
                </a:solidFill>
                <a:latin typeface="Calibri"/>
                <a:ea typeface="Calibri"/>
                <a:cs typeface="Calibri"/>
                <a:sym typeface="Calibri"/>
              </a:rPr>
              <a:t>onfirmed the level of checks traders can expect on certain </a:t>
            </a:r>
            <a:r>
              <a:rPr lang="en-GB" sz="1950" b="1">
                <a:solidFill>
                  <a:srgbClr val="002060"/>
                </a:solidFill>
                <a:latin typeface="Calibri"/>
                <a:ea typeface="Calibri"/>
                <a:cs typeface="Calibri"/>
                <a:sym typeface="Calibri"/>
              </a:rPr>
              <a:t>Sanitary and Phytosanitary (SPS) goods</a:t>
            </a:r>
            <a:r>
              <a:rPr lang="en-GB" sz="1950">
                <a:solidFill>
                  <a:srgbClr val="002060"/>
                </a:solidFill>
                <a:latin typeface="Calibri"/>
                <a:ea typeface="Calibri"/>
                <a:cs typeface="Calibri"/>
                <a:sym typeface="Calibri"/>
              </a:rPr>
              <a:t> from 1 July 2021.</a:t>
            </a:r>
            <a:endParaRPr sz="1950">
              <a:solidFill>
                <a:srgbClr val="002060"/>
              </a:solidFill>
              <a:latin typeface="Calibri"/>
              <a:ea typeface="Calibri"/>
              <a:cs typeface="Calibri"/>
              <a:sym typeface="Calibri"/>
            </a:endParaRPr>
          </a:p>
          <a:p>
            <a:pPr marL="914400" marR="0" lvl="1" indent="-352425" algn="l" rtl="0">
              <a:spcBef>
                <a:spcPts val="0"/>
              </a:spcBef>
              <a:spcAft>
                <a:spcPts val="0"/>
              </a:spcAft>
              <a:buClr>
                <a:srgbClr val="002060"/>
              </a:buClr>
              <a:buSzPts val="1950"/>
              <a:buFont typeface="Arial"/>
              <a:buChar char="○"/>
            </a:pPr>
            <a:r>
              <a:rPr lang="en-GB" sz="1950">
                <a:solidFill>
                  <a:srgbClr val="002060"/>
                </a:solidFill>
                <a:latin typeface="Calibri"/>
                <a:ea typeface="Calibri"/>
                <a:cs typeface="Calibri"/>
                <a:sym typeface="Calibri"/>
              </a:rPr>
              <a:t>New</a:t>
            </a:r>
            <a:r>
              <a:rPr lang="en-GB" sz="1950" b="1">
                <a:solidFill>
                  <a:srgbClr val="002060"/>
                </a:solidFill>
                <a:latin typeface="Calibri"/>
                <a:ea typeface="Calibri"/>
                <a:cs typeface="Calibri"/>
                <a:sym typeface="Calibri"/>
              </a:rPr>
              <a:t> </a:t>
            </a:r>
            <a:r>
              <a:rPr lang="en-GB" sz="1950">
                <a:solidFill>
                  <a:srgbClr val="002060"/>
                </a:solidFill>
                <a:latin typeface="Calibri"/>
                <a:ea typeface="Calibri"/>
                <a:cs typeface="Calibri"/>
                <a:sym typeface="Calibri"/>
              </a:rPr>
              <a:t>annexes on </a:t>
            </a:r>
            <a:r>
              <a:rPr lang="en-GB" sz="1950" b="1">
                <a:solidFill>
                  <a:srgbClr val="002060"/>
                </a:solidFill>
                <a:latin typeface="Calibri"/>
                <a:ea typeface="Calibri"/>
                <a:cs typeface="Calibri"/>
                <a:sym typeface="Calibri"/>
              </a:rPr>
              <a:t>aviation, rail and energy</a:t>
            </a:r>
            <a:r>
              <a:rPr lang="en-GB" sz="1950">
                <a:solidFill>
                  <a:srgbClr val="002060"/>
                </a:solidFill>
                <a:latin typeface="Calibri"/>
                <a:ea typeface="Calibri"/>
                <a:cs typeface="Calibri"/>
                <a:sym typeface="Calibri"/>
              </a:rPr>
              <a:t>. These cover the specific processes for bringing goods into the country via these methods and how they differ from the core import/export models for transit.</a:t>
            </a:r>
            <a:endParaRPr sz="1950">
              <a:solidFill>
                <a:srgbClr val="002060"/>
              </a:solidFill>
              <a:latin typeface="Calibri"/>
              <a:ea typeface="Calibri"/>
              <a:cs typeface="Calibri"/>
              <a:sym typeface="Calibri"/>
            </a:endParaRPr>
          </a:p>
          <a:p>
            <a:pPr marL="0" marR="0" lvl="0" indent="0" algn="l" rtl="0">
              <a:spcBef>
                <a:spcPts val="0"/>
              </a:spcBef>
              <a:spcAft>
                <a:spcPts val="0"/>
              </a:spcAft>
              <a:buNone/>
            </a:pPr>
            <a:endParaRPr sz="2925" b="1">
              <a:solidFill>
                <a:srgbClr val="000000"/>
              </a:solidFill>
              <a:latin typeface="Calibri"/>
              <a:ea typeface="Calibri"/>
              <a:cs typeface="Calibri"/>
              <a:sym typeface="Calibri"/>
            </a:endParaRPr>
          </a:p>
        </p:txBody>
      </p:sp>
      <p:pic>
        <p:nvPicPr>
          <p:cNvPr id="177" name="Google Shape;177;p25"/>
          <p:cNvPicPr preferRelativeResize="0"/>
          <p:nvPr/>
        </p:nvPicPr>
        <p:blipFill rotWithShape="1">
          <a:blip r:embed="rId3">
            <a:alphaModFix/>
          </a:blip>
          <a:srcRect/>
          <a:stretch/>
        </p:blipFill>
        <p:spPr>
          <a:xfrm>
            <a:off x="118759" y="141872"/>
            <a:ext cx="2747174" cy="1008557"/>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26"/>
          <p:cNvSpPr txBox="1"/>
          <p:nvPr/>
        </p:nvSpPr>
        <p:spPr>
          <a:xfrm>
            <a:off x="316140" y="1258734"/>
            <a:ext cx="9478241" cy="36683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2925" b="1">
                <a:solidFill>
                  <a:srgbClr val="002060"/>
                </a:solidFill>
                <a:latin typeface="Calibri"/>
                <a:ea typeface="Calibri"/>
                <a:cs typeface="Calibri"/>
                <a:sym typeface="Calibri"/>
              </a:rPr>
              <a:t>What are the next steps?</a:t>
            </a:r>
            <a:endParaRPr sz="2925" b="1">
              <a:solidFill>
                <a:srgbClr val="002060"/>
              </a:solidFill>
              <a:latin typeface="Calibri"/>
              <a:ea typeface="Calibri"/>
              <a:cs typeface="Calibri"/>
              <a:sym typeface="Calibri"/>
            </a:endParaRPr>
          </a:p>
          <a:p>
            <a:pPr marL="0" marR="0" lvl="0" indent="0" algn="l" rtl="0">
              <a:spcBef>
                <a:spcPts val="0"/>
              </a:spcBef>
              <a:spcAft>
                <a:spcPts val="0"/>
              </a:spcAft>
              <a:buNone/>
            </a:pPr>
            <a:endParaRPr sz="2925" b="1">
              <a:solidFill>
                <a:srgbClr val="002060"/>
              </a:solidFill>
              <a:latin typeface="Calibri"/>
              <a:ea typeface="Calibri"/>
              <a:cs typeface="Calibri"/>
              <a:sym typeface="Calibri"/>
            </a:endParaRPr>
          </a:p>
          <a:p>
            <a:pPr marL="0" marR="0" lvl="0" indent="0" algn="l" rtl="0">
              <a:spcBef>
                <a:spcPts val="0"/>
              </a:spcBef>
              <a:spcAft>
                <a:spcPts val="0"/>
              </a:spcAft>
              <a:buNone/>
            </a:pPr>
            <a:r>
              <a:rPr lang="en-GB" sz="1950" b="1" u="sng">
                <a:solidFill>
                  <a:srgbClr val="002060"/>
                </a:solidFill>
                <a:latin typeface="Calibri"/>
                <a:ea typeface="Calibri"/>
                <a:cs typeface="Calibri"/>
                <a:sym typeface="Calibri"/>
              </a:rPr>
              <a:t>Future Guidance</a:t>
            </a:r>
            <a:endParaRPr sz="1950" b="1" u="sng">
              <a:solidFill>
                <a:srgbClr val="002060"/>
              </a:solidFill>
              <a:latin typeface="Calibri"/>
              <a:ea typeface="Calibri"/>
              <a:cs typeface="Calibri"/>
              <a:sym typeface="Calibri"/>
            </a:endParaRPr>
          </a:p>
          <a:p>
            <a:pPr marL="278606" marR="0" lvl="0" indent="-278606" algn="l" rtl="0">
              <a:spcBef>
                <a:spcPts val="0"/>
              </a:spcBef>
              <a:spcAft>
                <a:spcPts val="0"/>
              </a:spcAft>
              <a:buClr>
                <a:srgbClr val="002060"/>
              </a:buClr>
              <a:buSzPts val="1950"/>
              <a:buFont typeface="Arial"/>
              <a:buChar char="•"/>
            </a:pPr>
            <a:r>
              <a:rPr lang="en-GB" sz="1950">
                <a:solidFill>
                  <a:srgbClr val="002060"/>
                </a:solidFill>
                <a:latin typeface="Calibri"/>
                <a:ea typeface="Calibri"/>
                <a:cs typeface="Calibri"/>
                <a:sym typeface="Calibri"/>
              </a:rPr>
              <a:t>The Border Operating Model represents a comprehensive, consolidated document containing guidance on how to trade with the EU post transition period.</a:t>
            </a:r>
            <a:endParaRPr sz="1950">
              <a:solidFill>
                <a:srgbClr val="002060"/>
              </a:solidFill>
              <a:latin typeface="Calibri"/>
              <a:ea typeface="Calibri"/>
              <a:cs typeface="Calibri"/>
              <a:sym typeface="Calibri"/>
            </a:endParaRPr>
          </a:p>
          <a:p>
            <a:pPr marL="278606" marR="0" lvl="0" indent="-278606" algn="l" rtl="0">
              <a:spcBef>
                <a:spcPts val="0"/>
              </a:spcBef>
              <a:spcAft>
                <a:spcPts val="0"/>
              </a:spcAft>
              <a:buClr>
                <a:srgbClr val="002060"/>
              </a:buClr>
              <a:buSzPts val="1950"/>
              <a:buFont typeface="Arial"/>
              <a:buChar char="•"/>
            </a:pPr>
            <a:r>
              <a:rPr lang="en-GB" sz="1950">
                <a:solidFill>
                  <a:srgbClr val="002060"/>
                </a:solidFill>
                <a:latin typeface="Calibri"/>
                <a:ea typeface="Calibri"/>
                <a:cs typeface="Calibri"/>
                <a:sym typeface="Calibri"/>
              </a:rPr>
              <a:t>Should there be a need we will supply further guidance for traders as it becomes available.</a:t>
            </a:r>
            <a:endParaRPr sz="1950">
              <a:solidFill>
                <a:srgbClr val="002060"/>
              </a:solidFill>
              <a:latin typeface="Calibri"/>
              <a:ea typeface="Calibri"/>
              <a:cs typeface="Calibri"/>
              <a:sym typeface="Calibri"/>
            </a:endParaRPr>
          </a:p>
          <a:p>
            <a:pPr marL="0" marR="0" lvl="0" indent="0" algn="l" rtl="0">
              <a:spcBef>
                <a:spcPts val="0"/>
              </a:spcBef>
              <a:spcAft>
                <a:spcPts val="0"/>
              </a:spcAft>
              <a:buNone/>
            </a:pPr>
            <a:r>
              <a:rPr lang="en-GB" sz="1950" b="1" u="sng">
                <a:solidFill>
                  <a:srgbClr val="002060"/>
                </a:solidFill>
                <a:latin typeface="Calibri"/>
                <a:ea typeface="Calibri"/>
                <a:cs typeface="Calibri"/>
                <a:sym typeface="Calibri"/>
              </a:rPr>
              <a:t>Actions for traders</a:t>
            </a:r>
            <a:endParaRPr sz="1950" b="1" u="sng">
              <a:solidFill>
                <a:srgbClr val="002060"/>
              </a:solidFill>
              <a:latin typeface="Calibri"/>
              <a:ea typeface="Calibri"/>
              <a:cs typeface="Calibri"/>
              <a:sym typeface="Calibri"/>
            </a:endParaRPr>
          </a:p>
          <a:p>
            <a:pPr marL="278606" marR="0" lvl="0" indent="-278606" algn="l" rtl="0">
              <a:spcBef>
                <a:spcPts val="0"/>
              </a:spcBef>
              <a:spcAft>
                <a:spcPts val="0"/>
              </a:spcAft>
              <a:buClr>
                <a:srgbClr val="002060"/>
              </a:buClr>
              <a:buSzPts val="1950"/>
              <a:buFont typeface="Arial"/>
              <a:buChar char="•"/>
            </a:pPr>
            <a:r>
              <a:rPr lang="en-GB" sz="1950">
                <a:solidFill>
                  <a:srgbClr val="002060"/>
                </a:solidFill>
                <a:latin typeface="Calibri"/>
                <a:ea typeface="Calibri"/>
                <a:cs typeface="Calibri"/>
                <a:sym typeface="Calibri"/>
              </a:rPr>
              <a:t>Intermediaries can help traders find the information needed to complete formalities and submit the required declarations and traders should consider if they could benefit from using one. If not using an intermediary, traders should prepare to make declarations.</a:t>
            </a:r>
            <a:endParaRPr>
              <a:solidFill>
                <a:srgbClr val="002060"/>
              </a:solidFill>
            </a:endParaRPr>
          </a:p>
          <a:p>
            <a:pPr marL="278606" marR="0" lvl="0" indent="-278606" algn="l" rtl="0">
              <a:spcBef>
                <a:spcPts val="0"/>
              </a:spcBef>
              <a:spcAft>
                <a:spcPts val="0"/>
              </a:spcAft>
              <a:buClr>
                <a:srgbClr val="002060"/>
              </a:buClr>
              <a:buSzPts val="1950"/>
              <a:buFont typeface="Arial"/>
              <a:buChar char="•"/>
            </a:pPr>
            <a:r>
              <a:rPr lang="en-GB" sz="1950">
                <a:solidFill>
                  <a:srgbClr val="002060"/>
                </a:solidFill>
                <a:latin typeface="Calibri"/>
                <a:ea typeface="Calibri"/>
                <a:cs typeface="Calibri"/>
                <a:sym typeface="Calibri"/>
              </a:rPr>
              <a:t>Whether using an intermediary or making their own declarations, traders could examine rest of world trading opportunities as from July 2021 customs requirements will be similar.</a:t>
            </a:r>
            <a:endParaRPr sz="1950">
              <a:solidFill>
                <a:srgbClr val="002060"/>
              </a:solidFill>
              <a:latin typeface="Calibri"/>
              <a:ea typeface="Calibri"/>
              <a:cs typeface="Calibri"/>
              <a:sym typeface="Calibri"/>
            </a:endParaRPr>
          </a:p>
          <a:p>
            <a:pPr marL="0" marR="0" lvl="0" indent="0" algn="l" rtl="0">
              <a:spcBef>
                <a:spcPts val="0"/>
              </a:spcBef>
              <a:spcAft>
                <a:spcPts val="0"/>
              </a:spcAft>
              <a:buNone/>
            </a:pPr>
            <a:endParaRPr sz="1787">
              <a:solidFill>
                <a:srgbClr val="0070C0"/>
              </a:solidFill>
              <a:latin typeface="Calibri"/>
              <a:ea typeface="Calibri"/>
              <a:cs typeface="Calibri"/>
              <a:sym typeface="Calibri"/>
            </a:endParaRPr>
          </a:p>
          <a:p>
            <a:pPr marL="0" marR="0" lvl="0" indent="0" algn="l" rtl="0">
              <a:spcBef>
                <a:spcPts val="0"/>
              </a:spcBef>
              <a:spcAft>
                <a:spcPts val="0"/>
              </a:spcAft>
              <a:buNone/>
            </a:pPr>
            <a:endParaRPr sz="2925" b="1">
              <a:solidFill>
                <a:srgbClr val="000000"/>
              </a:solidFill>
              <a:latin typeface="Calibri"/>
              <a:ea typeface="Calibri"/>
              <a:cs typeface="Calibri"/>
              <a:sym typeface="Calibri"/>
            </a:endParaRPr>
          </a:p>
        </p:txBody>
      </p:sp>
      <p:pic>
        <p:nvPicPr>
          <p:cNvPr id="183" name="Google Shape;183;p26"/>
          <p:cNvPicPr preferRelativeResize="0"/>
          <p:nvPr/>
        </p:nvPicPr>
        <p:blipFill rotWithShape="1">
          <a:blip r:embed="rId3">
            <a:alphaModFix/>
          </a:blip>
          <a:srcRect/>
          <a:stretch/>
        </p:blipFill>
        <p:spPr>
          <a:xfrm>
            <a:off x="118759" y="141872"/>
            <a:ext cx="2747174" cy="1008557"/>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6"/>
          <p:cNvSpPr txBox="1"/>
          <p:nvPr/>
        </p:nvSpPr>
        <p:spPr>
          <a:xfrm>
            <a:off x="316150" y="1258723"/>
            <a:ext cx="9478200" cy="53235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2925" b="1">
                <a:solidFill>
                  <a:srgbClr val="002060"/>
                </a:solidFill>
                <a:latin typeface="Calibri"/>
                <a:ea typeface="Calibri"/>
                <a:cs typeface="Calibri"/>
                <a:sym typeface="Calibri"/>
              </a:rPr>
              <a:t>W</a:t>
            </a:r>
            <a:r>
              <a:rPr lang="en-GB" sz="2925" b="1" i="0" u="none" strike="noStrike" cap="none">
                <a:solidFill>
                  <a:srgbClr val="002060"/>
                </a:solidFill>
                <a:latin typeface="Calibri"/>
                <a:ea typeface="Calibri"/>
                <a:cs typeface="Calibri"/>
                <a:sym typeface="Calibri"/>
              </a:rPr>
              <a:t>hat is the Border Operating Model?</a:t>
            </a:r>
            <a:endParaRPr>
              <a:solidFill>
                <a:srgbClr val="002060"/>
              </a:solidFill>
            </a:endParaRPr>
          </a:p>
          <a:p>
            <a:pPr marL="278606" marR="0" lvl="0" indent="-278606" algn="l" rtl="0">
              <a:spcBef>
                <a:spcPts val="0"/>
              </a:spcBef>
              <a:spcAft>
                <a:spcPts val="0"/>
              </a:spcAft>
              <a:buClr>
                <a:srgbClr val="002060"/>
              </a:buClr>
              <a:buSzPts val="1950"/>
              <a:buFont typeface="Arial"/>
              <a:buChar char="•"/>
            </a:pPr>
            <a:r>
              <a:rPr lang="en-GB" sz="1950">
                <a:solidFill>
                  <a:srgbClr val="002060"/>
                </a:solidFill>
                <a:latin typeface="Calibri"/>
                <a:ea typeface="Calibri"/>
                <a:cs typeface="Calibri"/>
                <a:sym typeface="Calibri"/>
              </a:rPr>
              <a:t>A</a:t>
            </a:r>
            <a:r>
              <a:rPr lang="en-GB" sz="1950" b="0" i="0" u="none" strike="noStrike" cap="none">
                <a:solidFill>
                  <a:srgbClr val="002060"/>
                </a:solidFill>
                <a:latin typeface="Calibri"/>
                <a:ea typeface="Calibri"/>
                <a:cs typeface="Calibri"/>
                <a:sym typeface="Calibri"/>
              </a:rPr>
              <a:t> comprehensive, </a:t>
            </a:r>
            <a:r>
              <a:rPr lang="en-GB" sz="1950">
                <a:solidFill>
                  <a:srgbClr val="002060"/>
                </a:solidFill>
                <a:latin typeface="Calibri"/>
                <a:ea typeface="Calibri"/>
                <a:cs typeface="Calibri"/>
                <a:sym typeface="Calibri"/>
              </a:rPr>
              <a:t>consolidated document</a:t>
            </a:r>
            <a:r>
              <a:rPr lang="en-GB" sz="1950" b="0" i="0" u="none" strike="noStrike" cap="none">
                <a:solidFill>
                  <a:srgbClr val="002060"/>
                </a:solidFill>
                <a:latin typeface="Calibri"/>
                <a:ea typeface="Calibri"/>
                <a:cs typeface="Calibri"/>
                <a:sym typeface="Calibri"/>
              </a:rPr>
              <a:t> </a:t>
            </a:r>
            <a:r>
              <a:rPr lang="en-GB" sz="1950">
                <a:solidFill>
                  <a:srgbClr val="002060"/>
                </a:solidFill>
                <a:latin typeface="Calibri"/>
                <a:ea typeface="Calibri"/>
                <a:cs typeface="Calibri"/>
                <a:sym typeface="Calibri"/>
              </a:rPr>
              <a:t>containing</a:t>
            </a:r>
            <a:r>
              <a:rPr lang="en-GB" sz="1950" b="0" i="0" u="none" strike="noStrike" cap="none">
                <a:solidFill>
                  <a:srgbClr val="002060"/>
                </a:solidFill>
                <a:latin typeface="Calibri"/>
                <a:ea typeface="Calibri"/>
                <a:cs typeface="Calibri"/>
                <a:sym typeface="Calibri"/>
              </a:rPr>
              <a:t> guidance on how to trade with the EU post transition period. Including requirements from both GB </a:t>
            </a:r>
            <a:r>
              <a:rPr lang="en-GB" sz="1950">
                <a:solidFill>
                  <a:srgbClr val="002060"/>
                </a:solidFill>
                <a:latin typeface="Calibri"/>
                <a:ea typeface="Calibri"/>
                <a:cs typeface="Calibri"/>
                <a:sym typeface="Calibri"/>
              </a:rPr>
              <a:t>and EU Member States.</a:t>
            </a:r>
            <a:endParaRPr sz="1950" b="0" i="0" u="none" strike="noStrike" cap="none">
              <a:solidFill>
                <a:srgbClr val="002060"/>
              </a:solidFill>
              <a:latin typeface="Calibri"/>
              <a:ea typeface="Calibri"/>
              <a:cs typeface="Calibri"/>
              <a:sym typeface="Calibri"/>
            </a:endParaRPr>
          </a:p>
          <a:p>
            <a:pPr marL="278606" marR="0" lvl="0" indent="-278606" algn="l" rtl="0">
              <a:spcBef>
                <a:spcPts val="0"/>
              </a:spcBef>
              <a:spcAft>
                <a:spcPts val="0"/>
              </a:spcAft>
              <a:buClr>
                <a:srgbClr val="002060"/>
              </a:buClr>
              <a:buSzPts val="1950"/>
              <a:buFont typeface="Arial"/>
              <a:buChar char="•"/>
            </a:pPr>
            <a:r>
              <a:rPr lang="en-GB" sz="1950" b="1" i="0" u="none" strike="noStrike" cap="none">
                <a:solidFill>
                  <a:srgbClr val="002060"/>
                </a:solidFill>
                <a:latin typeface="Calibri"/>
                <a:ea typeface="Calibri"/>
                <a:cs typeface="Calibri"/>
                <a:sym typeface="Calibri"/>
              </a:rPr>
              <a:t>Provides clarity </a:t>
            </a:r>
            <a:r>
              <a:rPr lang="en-GB" sz="1950" b="0" i="0" u="none" strike="noStrike" cap="none">
                <a:solidFill>
                  <a:srgbClr val="002060"/>
                </a:solidFill>
                <a:latin typeface="Calibri"/>
                <a:ea typeface="Calibri"/>
                <a:cs typeface="Calibri"/>
                <a:sym typeface="Calibri"/>
              </a:rPr>
              <a:t>and </a:t>
            </a:r>
            <a:r>
              <a:rPr lang="en-GB" sz="1950" b="1" i="0" u="none" strike="noStrike" cap="none">
                <a:solidFill>
                  <a:srgbClr val="002060"/>
                </a:solidFill>
                <a:latin typeface="Calibri"/>
                <a:ea typeface="Calibri"/>
                <a:cs typeface="Calibri"/>
                <a:sym typeface="Calibri"/>
              </a:rPr>
              <a:t>certainty for the border industry and businesses</a:t>
            </a:r>
            <a:r>
              <a:rPr lang="en-GB" sz="1950" b="0" i="0" u="none" strike="noStrike" cap="none">
                <a:solidFill>
                  <a:srgbClr val="002060"/>
                </a:solidFill>
                <a:latin typeface="Calibri"/>
                <a:ea typeface="Calibri"/>
                <a:cs typeface="Calibri"/>
                <a:sym typeface="Calibri"/>
              </a:rPr>
              <a:t>. </a:t>
            </a:r>
            <a:r>
              <a:rPr lang="en-GB" sz="1950">
                <a:solidFill>
                  <a:srgbClr val="002060"/>
                </a:solidFill>
                <a:latin typeface="Calibri"/>
                <a:ea typeface="Calibri"/>
                <a:cs typeface="Calibri"/>
                <a:sym typeface="Calibri"/>
              </a:rPr>
              <a:t>Informs businesses on requirements all goods have to follow, specific requirements for controlled goods, Member State requirements and rules governing passengers.</a:t>
            </a:r>
            <a:endParaRPr sz="1950" b="0" i="0" u="none" strike="noStrike" cap="none">
              <a:solidFill>
                <a:srgbClr val="002060"/>
              </a:solidFill>
              <a:latin typeface="Calibri"/>
              <a:ea typeface="Calibri"/>
              <a:cs typeface="Calibri"/>
              <a:sym typeface="Calibri"/>
            </a:endParaRPr>
          </a:p>
          <a:p>
            <a:pPr marL="278606" marR="0" lvl="0" indent="-278606" algn="l" rtl="0">
              <a:spcBef>
                <a:spcPts val="0"/>
              </a:spcBef>
              <a:spcAft>
                <a:spcPts val="0"/>
              </a:spcAft>
              <a:buClr>
                <a:srgbClr val="002060"/>
              </a:buClr>
              <a:buSzPts val="1950"/>
              <a:buFont typeface="Arial"/>
              <a:buChar char="•"/>
            </a:pPr>
            <a:r>
              <a:rPr lang="en-GB" sz="1950" b="0" i="0" u="none" strike="noStrike" cap="none">
                <a:solidFill>
                  <a:srgbClr val="002060"/>
                </a:solidFill>
                <a:latin typeface="Calibri"/>
                <a:ea typeface="Calibri"/>
                <a:cs typeface="Calibri"/>
                <a:sym typeface="Calibri"/>
              </a:rPr>
              <a:t>Highlights the actions that traders, hauliers, ports and carriers need to take.  </a:t>
            </a:r>
            <a:endParaRPr>
              <a:solidFill>
                <a:srgbClr val="002060"/>
              </a:solidFill>
            </a:endParaRPr>
          </a:p>
          <a:p>
            <a:pPr marL="278606" marR="0" lvl="0" indent="-278606" algn="l" rtl="0">
              <a:spcBef>
                <a:spcPts val="0"/>
              </a:spcBef>
              <a:spcAft>
                <a:spcPts val="0"/>
              </a:spcAft>
              <a:buClr>
                <a:srgbClr val="002060"/>
              </a:buClr>
              <a:buSzPts val="1950"/>
              <a:buFont typeface="Arial"/>
              <a:buChar char="•"/>
            </a:pPr>
            <a:r>
              <a:rPr lang="en-GB" sz="1950" b="0" i="0" u="none" strike="noStrike" cap="none">
                <a:solidFill>
                  <a:srgbClr val="002060"/>
                </a:solidFill>
                <a:latin typeface="Calibri"/>
                <a:ea typeface="Calibri"/>
                <a:cs typeface="Calibri"/>
                <a:sym typeface="Calibri"/>
              </a:rPr>
              <a:t>Covers all of the processes and systems (including those in development), across all government departments, that will be used at the e</a:t>
            </a:r>
            <a:r>
              <a:rPr lang="en-GB" sz="1950">
                <a:solidFill>
                  <a:srgbClr val="002060"/>
                </a:solidFill>
                <a:latin typeface="Calibri"/>
                <a:ea typeface="Calibri"/>
                <a:cs typeface="Calibri"/>
                <a:sym typeface="Calibri"/>
              </a:rPr>
              <a:t>nd of the transition period and through the staged approach</a:t>
            </a:r>
            <a:r>
              <a:rPr lang="en-GB" sz="1950" b="0" i="0" u="none" strike="noStrike" cap="none">
                <a:solidFill>
                  <a:srgbClr val="002060"/>
                </a:solidFill>
                <a:latin typeface="Calibri"/>
                <a:ea typeface="Calibri"/>
                <a:cs typeface="Calibri"/>
                <a:sym typeface="Calibri"/>
              </a:rPr>
              <a:t>.</a:t>
            </a:r>
            <a:endParaRPr>
              <a:solidFill>
                <a:srgbClr val="002060"/>
              </a:solidFill>
            </a:endParaRPr>
          </a:p>
          <a:p>
            <a:pPr marL="278606" marR="0" lvl="0" indent="-278606" algn="l" rtl="0">
              <a:spcBef>
                <a:spcPts val="0"/>
              </a:spcBef>
              <a:spcAft>
                <a:spcPts val="0"/>
              </a:spcAft>
              <a:buClr>
                <a:srgbClr val="002060"/>
              </a:buClr>
              <a:buSzPts val="1950"/>
              <a:buFont typeface="Arial"/>
              <a:buChar char="•"/>
            </a:pPr>
            <a:r>
              <a:rPr lang="en-GB" sz="1950" b="0" i="0" u="none" strike="noStrike" cap="none">
                <a:solidFill>
                  <a:srgbClr val="002060"/>
                </a:solidFill>
                <a:latin typeface="Calibri"/>
                <a:ea typeface="Calibri"/>
                <a:cs typeface="Calibri"/>
                <a:sym typeface="Calibri"/>
              </a:rPr>
              <a:t>Outlines the end to end journey for moving goods across the border - with information about controlled goods - compl</a:t>
            </a:r>
            <a:r>
              <a:rPr lang="en-GB" sz="1950">
                <a:solidFill>
                  <a:srgbClr val="002060"/>
                </a:solidFill>
                <a:latin typeface="Calibri"/>
                <a:ea typeface="Calibri"/>
                <a:cs typeface="Calibri"/>
                <a:sym typeface="Calibri"/>
              </a:rPr>
              <a:t>e</a:t>
            </a:r>
            <a:r>
              <a:rPr lang="en-GB" sz="1950" b="0" i="0" u="none" strike="noStrike" cap="none">
                <a:solidFill>
                  <a:srgbClr val="002060"/>
                </a:solidFill>
                <a:latin typeface="Calibri"/>
                <a:ea typeface="Calibri"/>
                <a:cs typeface="Calibri"/>
                <a:sym typeface="Calibri"/>
              </a:rPr>
              <a:t>mented by numerous end to end journey process maps.</a:t>
            </a:r>
            <a:endParaRPr>
              <a:solidFill>
                <a:srgbClr val="002060"/>
              </a:solidFill>
            </a:endParaRPr>
          </a:p>
          <a:p>
            <a:pPr marL="278606" marR="0" lvl="0" indent="-278606" algn="l" rtl="0">
              <a:spcBef>
                <a:spcPts val="0"/>
              </a:spcBef>
              <a:spcAft>
                <a:spcPts val="0"/>
              </a:spcAft>
              <a:buClr>
                <a:srgbClr val="002060"/>
              </a:buClr>
              <a:buSzPts val="1950"/>
              <a:buFont typeface="Arial"/>
              <a:buChar char="•"/>
            </a:pPr>
            <a:r>
              <a:rPr lang="en-GB" sz="1950" b="0" i="0" u="none" strike="noStrike" cap="none">
                <a:solidFill>
                  <a:srgbClr val="002060"/>
                </a:solidFill>
                <a:latin typeface="Calibri"/>
                <a:ea typeface="Calibri"/>
                <a:cs typeface="Calibri"/>
                <a:sym typeface="Calibri"/>
              </a:rPr>
              <a:t>Lays the groundwork </a:t>
            </a:r>
            <a:r>
              <a:rPr lang="en-GB" sz="1950">
                <a:solidFill>
                  <a:srgbClr val="002060"/>
                </a:solidFill>
                <a:latin typeface="Calibri"/>
                <a:ea typeface="Calibri"/>
                <a:cs typeface="Calibri"/>
                <a:sym typeface="Calibri"/>
              </a:rPr>
              <a:t>from which </a:t>
            </a:r>
            <a:r>
              <a:rPr lang="en-GB" sz="1950" b="0" i="0" u="none" strike="noStrike" cap="none">
                <a:solidFill>
                  <a:srgbClr val="002060"/>
                </a:solidFill>
                <a:latin typeface="Calibri"/>
                <a:ea typeface="Calibri"/>
                <a:cs typeface="Calibri"/>
                <a:sym typeface="Calibri"/>
              </a:rPr>
              <a:t>the Government</a:t>
            </a:r>
            <a:r>
              <a:rPr lang="en-GB" sz="1950">
                <a:solidFill>
                  <a:srgbClr val="002060"/>
                </a:solidFill>
                <a:latin typeface="Calibri"/>
                <a:ea typeface="Calibri"/>
                <a:cs typeface="Calibri"/>
                <a:sym typeface="Calibri"/>
              </a:rPr>
              <a:t> will move towards</a:t>
            </a:r>
            <a:r>
              <a:rPr lang="en-GB" sz="1950" b="0" i="0" u="none" strike="noStrike" cap="none">
                <a:solidFill>
                  <a:srgbClr val="002060"/>
                </a:solidFill>
                <a:latin typeface="Calibri"/>
                <a:ea typeface="Calibri"/>
                <a:cs typeface="Calibri"/>
                <a:sym typeface="Calibri"/>
              </a:rPr>
              <a:t> the world’s most effective border by 2025.</a:t>
            </a:r>
            <a:endParaRPr>
              <a:solidFill>
                <a:srgbClr val="002060"/>
              </a:solidFill>
            </a:endParaRPr>
          </a:p>
          <a:p>
            <a:pPr marL="0" marR="0" lvl="0" indent="0" algn="l" rtl="0">
              <a:spcBef>
                <a:spcPts val="0"/>
              </a:spcBef>
              <a:spcAft>
                <a:spcPts val="0"/>
              </a:spcAft>
              <a:buNone/>
            </a:pPr>
            <a:endParaRPr sz="1787" b="0" i="0" u="none" strike="noStrike" cap="none">
              <a:solidFill>
                <a:srgbClr val="002060"/>
              </a:solidFill>
              <a:latin typeface="Calibri"/>
              <a:ea typeface="Calibri"/>
              <a:cs typeface="Calibri"/>
              <a:sym typeface="Calibri"/>
            </a:endParaRPr>
          </a:p>
          <a:p>
            <a:pPr marL="0" marR="0" lvl="0" indent="0" algn="l" rtl="0">
              <a:spcBef>
                <a:spcPts val="0"/>
              </a:spcBef>
              <a:spcAft>
                <a:spcPts val="0"/>
              </a:spcAft>
              <a:buNone/>
            </a:pPr>
            <a:endParaRPr sz="2925" b="1" i="0" u="none" strike="noStrike" cap="none">
              <a:solidFill>
                <a:srgbClr val="002060"/>
              </a:solidFill>
              <a:latin typeface="Calibri"/>
              <a:ea typeface="Calibri"/>
              <a:cs typeface="Calibri"/>
              <a:sym typeface="Calibri"/>
            </a:endParaRPr>
          </a:p>
        </p:txBody>
      </p:sp>
      <p:pic>
        <p:nvPicPr>
          <p:cNvPr id="111" name="Google Shape;111;p16"/>
          <p:cNvPicPr preferRelativeResize="0"/>
          <p:nvPr/>
        </p:nvPicPr>
        <p:blipFill rotWithShape="1">
          <a:blip r:embed="rId3">
            <a:alphaModFix/>
          </a:blip>
          <a:srcRect/>
          <a:stretch/>
        </p:blipFill>
        <p:spPr>
          <a:xfrm>
            <a:off x="118759" y="141872"/>
            <a:ext cx="2747174" cy="1008557"/>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17"/>
          <p:cNvSpPr txBox="1"/>
          <p:nvPr/>
        </p:nvSpPr>
        <p:spPr>
          <a:xfrm>
            <a:off x="316140" y="1258734"/>
            <a:ext cx="9478200" cy="42684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2925" b="1">
                <a:solidFill>
                  <a:srgbClr val="002060"/>
                </a:solidFill>
                <a:latin typeface="Calibri"/>
                <a:ea typeface="Calibri"/>
                <a:cs typeface="Calibri"/>
                <a:sym typeface="Calibri"/>
              </a:rPr>
              <a:t>What is not covered in the Border Operating Model?</a:t>
            </a:r>
            <a:endParaRPr sz="1950">
              <a:solidFill>
                <a:srgbClr val="002060"/>
              </a:solidFill>
              <a:latin typeface="Calibri"/>
              <a:ea typeface="Calibri"/>
              <a:cs typeface="Calibri"/>
              <a:sym typeface="Calibri"/>
            </a:endParaRPr>
          </a:p>
          <a:p>
            <a:pPr marL="457200" lvl="0" indent="-352425" algn="l" rtl="0">
              <a:spcBef>
                <a:spcPts val="0"/>
              </a:spcBef>
              <a:spcAft>
                <a:spcPts val="0"/>
              </a:spcAft>
              <a:buClr>
                <a:srgbClr val="002060"/>
              </a:buClr>
              <a:buSzPts val="1950"/>
              <a:buFont typeface="Calibri"/>
              <a:buChar char="•"/>
            </a:pPr>
            <a:r>
              <a:rPr lang="en-GB" sz="1950">
                <a:solidFill>
                  <a:srgbClr val="002060"/>
                </a:solidFill>
                <a:latin typeface="Calibri"/>
                <a:ea typeface="Calibri"/>
                <a:cs typeface="Calibri"/>
                <a:sym typeface="Calibri"/>
              </a:rPr>
              <a:t>Matters specified in the Northern Ireland Protocol</a:t>
            </a:r>
            <a:endParaRPr sz="1950">
              <a:solidFill>
                <a:srgbClr val="002060"/>
              </a:solidFill>
              <a:latin typeface="Calibri"/>
              <a:ea typeface="Calibri"/>
              <a:cs typeface="Calibri"/>
              <a:sym typeface="Calibri"/>
            </a:endParaRPr>
          </a:p>
          <a:p>
            <a:pPr marL="457200" lvl="0" indent="-352425" algn="l" rtl="0">
              <a:spcBef>
                <a:spcPts val="0"/>
              </a:spcBef>
              <a:spcAft>
                <a:spcPts val="0"/>
              </a:spcAft>
              <a:buClr>
                <a:srgbClr val="002060"/>
              </a:buClr>
              <a:buSzPts val="1950"/>
              <a:buFont typeface="Calibri"/>
              <a:buChar char="•"/>
            </a:pPr>
            <a:r>
              <a:rPr lang="en-GB" sz="1950">
                <a:solidFill>
                  <a:srgbClr val="002060"/>
                </a:solidFill>
                <a:latin typeface="Calibri"/>
                <a:ea typeface="Calibri"/>
                <a:cs typeface="Calibri"/>
                <a:sym typeface="Calibri"/>
              </a:rPr>
              <a:t>To provide guidance on Northern Ireland trade, on 7 August we published ‘moving goods under the Northern Ireland Protocol.’ This paper underlines our commitment to unfettered access, to minimising burdens on business, and to providing extensive support.</a:t>
            </a:r>
            <a:endParaRPr sz="1950">
              <a:solidFill>
                <a:srgbClr val="002060"/>
              </a:solidFill>
              <a:latin typeface="Calibri"/>
              <a:ea typeface="Calibri"/>
              <a:cs typeface="Calibri"/>
              <a:sym typeface="Calibri"/>
            </a:endParaRPr>
          </a:p>
          <a:p>
            <a:pPr marL="457200" lvl="0" indent="-352425" algn="l" rtl="0">
              <a:spcBef>
                <a:spcPts val="0"/>
              </a:spcBef>
              <a:spcAft>
                <a:spcPts val="0"/>
              </a:spcAft>
              <a:buClr>
                <a:srgbClr val="002060"/>
              </a:buClr>
              <a:buSzPts val="1950"/>
              <a:buFont typeface="Calibri"/>
              <a:buChar char="•"/>
            </a:pPr>
            <a:r>
              <a:rPr lang="en-GB" sz="1950">
                <a:solidFill>
                  <a:srgbClr val="002060"/>
                </a:solidFill>
                <a:latin typeface="Calibri"/>
                <a:ea typeface="Calibri"/>
                <a:cs typeface="Calibri"/>
                <a:sym typeface="Calibri"/>
              </a:rPr>
              <a:t>We have set out the new Trade Support Service, which will provide an end-to-end service guiding traders through all import processes at no additional cost. This is open to traders, intermediaries and carriers moving goods into and out of Northern Ireland, backed by 200m in Government funding. </a:t>
            </a:r>
            <a:endParaRPr sz="1950">
              <a:solidFill>
                <a:srgbClr val="002060"/>
              </a:solidFill>
              <a:latin typeface="Calibri"/>
              <a:ea typeface="Calibri"/>
              <a:cs typeface="Calibri"/>
              <a:sym typeface="Calibri"/>
            </a:endParaRPr>
          </a:p>
          <a:p>
            <a:pPr marL="457200" lvl="0" indent="-352425" algn="l" rtl="0">
              <a:spcBef>
                <a:spcPts val="0"/>
              </a:spcBef>
              <a:spcAft>
                <a:spcPts val="0"/>
              </a:spcAft>
              <a:buClr>
                <a:srgbClr val="002060"/>
              </a:buClr>
              <a:buSzPts val="1950"/>
              <a:buFont typeface="Calibri"/>
              <a:buChar char="•"/>
            </a:pPr>
            <a:r>
              <a:rPr lang="en-GB" sz="1950">
                <a:solidFill>
                  <a:srgbClr val="002060"/>
                </a:solidFill>
                <a:latin typeface="Calibri"/>
                <a:ea typeface="Calibri"/>
                <a:cs typeface="Calibri"/>
                <a:sym typeface="Calibri"/>
              </a:rPr>
              <a:t>We will be setting out further guidance to ensure businesses have all the information they need.</a:t>
            </a:r>
            <a:endParaRPr sz="1950">
              <a:solidFill>
                <a:srgbClr val="002060"/>
              </a:solidFill>
              <a:latin typeface="Calibri"/>
              <a:ea typeface="Calibri"/>
              <a:cs typeface="Calibri"/>
              <a:sym typeface="Calibri"/>
            </a:endParaRPr>
          </a:p>
          <a:p>
            <a:pPr marL="0" marR="0" lvl="0" indent="0" algn="l" rtl="0">
              <a:spcBef>
                <a:spcPts val="0"/>
              </a:spcBef>
              <a:spcAft>
                <a:spcPts val="0"/>
              </a:spcAft>
              <a:buNone/>
            </a:pPr>
            <a:endParaRPr sz="1787" b="0" i="0" u="none" strike="noStrike" cap="none">
              <a:solidFill>
                <a:srgbClr val="002060"/>
              </a:solidFill>
              <a:latin typeface="Calibri"/>
              <a:ea typeface="Calibri"/>
              <a:cs typeface="Calibri"/>
              <a:sym typeface="Calibri"/>
            </a:endParaRPr>
          </a:p>
          <a:p>
            <a:pPr marL="0" marR="0" lvl="0" indent="0" algn="l" rtl="0">
              <a:spcBef>
                <a:spcPts val="0"/>
              </a:spcBef>
              <a:spcAft>
                <a:spcPts val="0"/>
              </a:spcAft>
              <a:buNone/>
            </a:pPr>
            <a:endParaRPr sz="2925" b="1" i="0" u="none" strike="noStrike" cap="none">
              <a:solidFill>
                <a:srgbClr val="002060"/>
              </a:solidFill>
              <a:latin typeface="Calibri"/>
              <a:ea typeface="Calibri"/>
              <a:cs typeface="Calibri"/>
              <a:sym typeface="Calibri"/>
            </a:endParaRPr>
          </a:p>
        </p:txBody>
      </p:sp>
      <p:pic>
        <p:nvPicPr>
          <p:cNvPr id="118" name="Google Shape;118;p17"/>
          <p:cNvPicPr preferRelativeResize="0"/>
          <p:nvPr/>
        </p:nvPicPr>
        <p:blipFill rotWithShape="1">
          <a:blip r:embed="rId3">
            <a:alphaModFix/>
          </a:blip>
          <a:srcRect/>
          <a:stretch/>
        </p:blipFill>
        <p:spPr>
          <a:xfrm>
            <a:off x="118759" y="141872"/>
            <a:ext cx="2747172" cy="1008558"/>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8"/>
          <p:cNvSpPr txBox="1"/>
          <p:nvPr/>
        </p:nvSpPr>
        <p:spPr>
          <a:xfrm>
            <a:off x="316150" y="1258722"/>
            <a:ext cx="9478200" cy="5513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2925" b="1">
                <a:solidFill>
                  <a:srgbClr val="002060"/>
                </a:solidFill>
                <a:latin typeface="Calibri"/>
                <a:ea typeface="Calibri"/>
                <a:cs typeface="Calibri"/>
                <a:sym typeface="Calibri"/>
              </a:rPr>
              <a:t>Staged Approach</a:t>
            </a:r>
            <a:endParaRPr>
              <a:solidFill>
                <a:srgbClr val="002060"/>
              </a:solidFill>
            </a:endParaRPr>
          </a:p>
          <a:p>
            <a:pPr marL="457200" lvl="0" indent="-352425" algn="l" rtl="0">
              <a:spcBef>
                <a:spcPts val="0"/>
              </a:spcBef>
              <a:spcAft>
                <a:spcPts val="0"/>
              </a:spcAft>
              <a:buClr>
                <a:srgbClr val="002060"/>
              </a:buClr>
              <a:buSzPts val="1950"/>
              <a:buFont typeface="Calibri"/>
              <a:buChar char="•"/>
            </a:pPr>
            <a:r>
              <a:rPr lang="en-GB" sz="1950">
                <a:solidFill>
                  <a:srgbClr val="002060"/>
                </a:solidFill>
                <a:latin typeface="Calibri"/>
                <a:ea typeface="Calibri"/>
                <a:cs typeface="Calibri"/>
                <a:sym typeface="Calibri"/>
              </a:rPr>
              <a:t>Recognising the impact of coronavirus on businesses’ ability to prepare, the UK Government has taken the decision to introduce the new border controls in three stages up until 1 July 2021.</a:t>
            </a:r>
            <a:endParaRPr sz="1950">
              <a:solidFill>
                <a:srgbClr val="002060"/>
              </a:solidFill>
              <a:latin typeface="Calibri"/>
              <a:ea typeface="Calibri"/>
              <a:cs typeface="Calibri"/>
              <a:sym typeface="Calibri"/>
            </a:endParaRPr>
          </a:p>
          <a:p>
            <a:pPr marL="457200" lvl="0" indent="-352425" algn="l" rtl="0">
              <a:spcBef>
                <a:spcPts val="0"/>
              </a:spcBef>
              <a:spcAft>
                <a:spcPts val="0"/>
              </a:spcAft>
              <a:buClr>
                <a:srgbClr val="002060"/>
              </a:buClr>
              <a:buSzPts val="1950"/>
              <a:buFont typeface="Calibri"/>
              <a:buChar char="•"/>
            </a:pPr>
            <a:r>
              <a:rPr lang="en-GB" sz="1950">
                <a:solidFill>
                  <a:srgbClr val="002060"/>
                </a:solidFill>
                <a:latin typeface="Calibri"/>
                <a:ea typeface="Calibri"/>
                <a:cs typeface="Calibri"/>
                <a:sym typeface="Calibri"/>
              </a:rPr>
              <a:t>This flexible and pragmatic approach will give industry extra time to make necessary arrangements. The stages are:</a:t>
            </a:r>
            <a:endParaRPr sz="1950">
              <a:solidFill>
                <a:srgbClr val="002060"/>
              </a:solidFill>
              <a:latin typeface="Calibri"/>
              <a:ea typeface="Calibri"/>
              <a:cs typeface="Calibri"/>
              <a:sym typeface="Calibri"/>
            </a:endParaRPr>
          </a:p>
          <a:p>
            <a:pPr marL="914400" lvl="1" indent="-330200" algn="l" rtl="0">
              <a:spcBef>
                <a:spcPts val="0"/>
              </a:spcBef>
              <a:spcAft>
                <a:spcPts val="0"/>
              </a:spcAft>
              <a:buClr>
                <a:srgbClr val="002060"/>
              </a:buClr>
              <a:buSzPts val="1600"/>
              <a:buFont typeface="Calibri"/>
              <a:buChar char="○"/>
            </a:pPr>
            <a:r>
              <a:rPr lang="en-GB" sz="1600">
                <a:solidFill>
                  <a:srgbClr val="002060"/>
                </a:solidFill>
                <a:latin typeface="Calibri"/>
                <a:ea typeface="Calibri"/>
                <a:cs typeface="Calibri"/>
                <a:sym typeface="Calibri"/>
              </a:rPr>
              <a:t>January 2021: Traders importing non controlled goods will need to prepare for basic customs requirements. Traders will have up to six months to complete customs declarations. Safety and Security declarations will not be required on imports for the first six months. Full customs declarations will be needed for controlled goods and excise goods. Export declarations and UK exit Safety and Security declarations will be required for all goods.</a:t>
            </a:r>
            <a:endParaRPr sz="1600">
              <a:solidFill>
                <a:srgbClr val="002060"/>
              </a:solidFill>
              <a:latin typeface="Calibri"/>
              <a:ea typeface="Calibri"/>
              <a:cs typeface="Calibri"/>
              <a:sym typeface="Calibri"/>
            </a:endParaRPr>
          </a:p>
          <a:p>
            <a:pPr marL="914400" lvl="1" indent="-330200" algn="l" rtl="0">
              <a:spcBef>
                <a:spcPts val="0"/>
              </a:spcBef>
              <a:spcAft>
                <a:spcPts val="0"/>
              </a:spcAft>
              <a:buClr>
                <a:srgbClr val="002060"/>
              </a:buClr>
              <a:buSzPts val="1600"/>
              <a:buFont typeface="Calibri"/>
              <a:buChar char="○"/>
            </a:pPr>
            <a:r>
              <a:rPr lang="en-GB" sz="1600">
                <a:solidFill>
                  <a:srgbClr val="002060"/>
                </a:solidFill>
                <a:latin typeface="Calibri"/>
                <a:ea typeface="Calibri"/>
                <a:cs typeface="Calibri"/>
                <a:sym typeface="Calibri"/>
              </a:rPr>
              <a:t>April 2021: All products of animal origin (POAO) and all regulated plants and plant products will also require pre-notification and the relevant health documentation.</a:t>
            </a:r>
            <a:endParaRPr sz="1600">
              <a:solidFill>
                <a:srgbClr val="002060"/>
              </a:solidFill>
              <a:latin typeface="Calibri"/>
              <a:ea typeface="Calibri"/>
              <a:cs typeface="Calibri"/>
              <a:sym typeface="Calibri"/>
            </a:endParaRPr>
          </a:p>
          <a:p>
            <a:pPr marL="914400" lvl="1" indent="-330200" algn="l" rtl="0">
              <a:spcBef>
                <a:spcPts val="0"/>
              </a:spcBef>
              <a:spcAft>
                <a:spcPts val="0"/>
              </a:spcAft>
              <a:buClr>
                <a:srgbClr val="002060"/>
              </a:buClr>
              <a:buSzPts val="1600"/>
              <a:buFont typeface="Calibri"/>
              <a:buChar char="○"/>
            </a:pPr>
            <a:r>
              <a:rPr lang="en-GB" sz="1600">
                <a:solidFill>
                  <a:srgbClr val="002060"/>
                </a:solidFill>
                <a:latin typeface="Calibri"/>
                <a:ea typeface="Calibri"/>
                <a:cs typeface="Calibri"/>
                <a:sym typeface="Calibri"/>
              </a:rPr>
              <a:t>July 2021: Traders moving any goods will have to make full customs declaration at the point of importation and pay relevant tariffs. Full Safety and Security declarations will be required. Commodities subject to sanitary and phytosanitary controls must arrive at an established point of entry with an appropriate border control post.</a:t>
            </a:r>
            <a:endParaRPr sz="1600">
              <a:solidFill>
                <a:srgbClr val="002060"/>
              </a:solidFill>
              <a:latin typeface="Calibri"/>
              <a:ea typeface="Calibri"/>
              <a:cs typeface="Calibri"/>
              <a:sym typeface="Calibri"/>
            </a:endParaRPr>
          </a:p>
          <a:p>
            <a:pPr marL="0" marR="0" lvl="0" indent="0" algn="l" rtl="0">
              <a:spcBef>
                <a:spcPts val="0"/>
              </a:spcBef>
              <a:spcAft>
                <a:spcPts val="0"/>
              </a:spcAft>
              <a:buNone/>
            </a:pPr>
            <a:endParaRPr sz="1787" b="0" i="0" u="none" strike="noStrike" cap="none">
              <a:solidFill>
                <a:srgbClr val="002060"/>
              </a:solidFill>
              <a:latin typeface="Calibri"/>
              <a:ea typeface="Calibri"/>
              <a:cs typeface="Calibri"/>
              <a:sym typeface="Calibri"/>
            </a:endParaRPr>
          </a:p>
          <a:p>
            <a:pPr marL="0" marR="0" lvl="0" indent="0" algn="l" rtl="0">
              <a:spcBef>
                <a:spcPts val="0"/>
              </a:spcBef>
              <a:spcAft>
                <a:spcPts val="0"/>
              </a:spcAft>
              <a:buNone/>
            </a:pPr>
            <a:endParaRPr sz="2925" b="1" i="0" u="none" strike="noStrike" cap="none">
              <a:solidFill>
                <a:srgbClr val="002060"/>
              </a:solidFill>
              <a:latin typeface="Calibri"/>
              <a:ea typeface="Calibri"/>
              <a:cs typeface="Calibri"/>
              <a:sym typeface="Calibri"/>
            </a:endParaRPr>
          </a:p>
        </p:txBody>
      </p:sp>
      <p:pic>
        <p:nvPicPr>
          <p:cNvPr id="125" name="Google Shape;125;p18"/>
          <p:cNvPicPr preferRelativeResize="0"/>
          <p:nvPr/>
        </p:nvPicPr>
        <p:blipFill rotWithShape="1">
          <a:blip r:embed="rId3">
            <a:alphaModFix/>
          </a:blip>
          <a:srcRect/>
          <a:stretch/>
        </p:blipFill>
        <p:spPr>
          <a:xfrm>
            <a:off x="118759" y="141872"/>
            <a:ext cx="2747172" cy="1008558"/>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19"/>
          <p:cNvSpPr txBox="1"/>
          <p:nvPr/>
        </p:nvSpPr>
        <p:spPr>
          <a:xfrm>
            <a:off x="197390" y="1116859"/>
            <a:ext cx="9478200" cy="4869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2930" b="1">
                <a:solidFill>
                  <a:srgbClr val="002060"/>
                </a:solidFill>
                <a:latin typeface="Calibri"/>
                <a:ea typeface="Calibri"/>
                <a:cs typeface="Calibri"/>
                <a:sym typeface="Calibri"/>
              </a:rPr>
              <a:t>Staged approach: what you need to do</a:t>
            </a:r>
            <a:endParaRPr sz="2930" b="1">
              <a:solidFill>
                <a:srgbClr val="002060"/>
              </a:solidFill>
              <a:latin typeface="Calibri"/>
              <a:ea typeface="Calibri"/>
              <a:cs typeface="Calibri"/>
              <a:sym typeface="Calibri"/>
            </a:endParaRPr>
          </a:p>
          <a:p>
            <a:pPr marL="0" marR="0" lvl="0" indent="0" algn="l" rtl="0">
              <a:spcBef>
                <a:spcPts val="0"/>
              </a:spcBef>
              <a:spcAft>
                <a:spcPts val="0"/>
              </a:spcAft>
              <a:buNone/>
            </a:pPr>
            <a:endParaRPr sz="2930" b="1">
              <a:solidFill>
                <a:srgbClr val="002060"/>
              </a:solidFill>
              <a:latin typeface="Calibri"/>
              <a:ea typeface="Calibri"/>
              <a:cs typeface="Calibri"/>
              <a:sym typeface="Calibri"/>
            </a:endParaRPr>
          </a:p>
          <a:p>
            <a:pPr marL="0" marR="0" lvl="0" indent="0" algn="l" rtl="0">
              <a:spcBef>
                <a:spcPts val="0"/>
              </a:spcBef>
              <a:spcAft>
                <a:spcPts val="0"/>
              </a:spcAft>
              <a:buNone/>
            </a:pPr>
            <a:endParaRPr sz="2930" b="1">
              <a:solidFill>
                <a:srgbClr val="002060"/>
              </a:solidFill>
              <a:latin typeface="Calibri"/>
              <a:ea typeface="Calibri"/>
              <a:cs typeface="Calibri"/>
              <a:sym typeface="Calibri"/>
            </a:endParaRPr>
          </a:p>
          <a:p>
            <a:pPr marL="0" marR="0" lvl="0" indent="0" algn="l" rtl="0">
              <a:spcBef>
                <a:spcPts val="0"/>
              </a:spcBef>
              <a:spcAft>
                <a:spcPts val="0"/>
              </a:spcAft>
              <a:buNone/>
            </a:pPr>
            <a:endParaRPr sz="1950">
              <a:solidFill>
                <a:srgbClr val="002060"/>
              </a:solidFill>
              <a:latin typeface="Calibri"/>
              <a:ea typeface="Calibri"/>
              <a:cs typeface="Calibri"/>
              <a:sym typeface="Calibri"/>
            </a:endParaRPr>
          </a:p>
          <a:p>
            <a:pPr marL="0" marR="0" lvl="0" indent="0" algn="l" rtl="0">
              <a:spcBef>
                <a:spcPts val="0"/>
              </a:spcBef>
              <a:spcAft>
                <a:spcPts val="0"/>
              </a:spcAft>
              <a:buNone/>
            </a:pPr>
            <a:endParaRPr sz="1950">
              <a:solidFill>
                <a:srgbClr val="0070C0"/>
              </a:solidFill>
              <a:latin typeface="Calibri"/>
              <a:ea typeface="Calibri"/>
              <a:cs typeface="Calibri"/>
              <a:sym typeface="Calibri"/>
            </a:endParaRPr>
          </a:p>
          <a:p>
            <a:pPr marL="0" marR="0" lvl="0" indent="0" algn="l" rtl="0">
              <a:spcBef>
                <a:spcPts val="0"/>
              </a:spcBef>
              <a:spcAft>
                <a:spcPts val="0"/>
              </a:spcAft>
              <a:buNone/>
            </a:pPr>
            <a:endParaRPr sz="1787">
              <a:solidFill>
                <a:srgbClr val="0070C0"/>
              </a:solidFill>
              <a:latin typeface="Calibri"/>
              <a:ea typeface="Calibri"/>
              <a:cs typeface="Calibri"/>
              <a:sym typeface="Calibri"/>
            </a:endParaRPr>
          </a:p>
          <a:p>
            <a:pPr marL="0" marR="0" lvl="0" indent="0" algn="l" rtl="0">
              <a:spcBef>
                <a:spcPts val="0"/>
              </a:spcBef>
              <a:spcAft>
                <a:spcPts val="0"/>
              </a:spcAft>
              <a:buNone/>
            </a:pPr>
            <a:endParaRPr sz="2925" b="1">
              <a:solidFill>
                <a:srgbClr val="000000"/>
              </a:solidFill>
              <a:latin typeface="Calibri"/>
              <a:ea typeface="Calibri"/>
              <a:cs typeface="Calibri"/>
              <a:sym typeface="Calibri"/>
            </a:endParaRPr>
          </a:p>
        </p:txBody>
      </p:sp>
      <p:pic>
        <p:nvPicPr>
          <p:cNvPr id="132" name="Google Shape;132;p19"/>
          <p:cNvPicPr preferRelativeResize="0"/>
          <p:nvPr/>
        </p:nvPicPr>
        <p:blipFill rotWithShape="1">
          <a:blip r:embed="rId3">
            <a:alphaModFix/>
          </a:blip>
          <a:srcRect/>
          <a:stretch/>
        </p:blipFill>
        <p:spPr>
          <a:xfrm>
            <a:off x="9" y="-3"/>
            <a:ext cx="2747172" cy="1008558"/>
          </a:xfrm>
          <a:prstGeom prst="rect">
            <a:avLst/>
          </a:prstGeom>
          <a:noFill/>
          <a:ln>
            <a:noFill/>
          </a:ln>
        </p:spPr>
      </p:pic>
      <p:pic>
        <p:nvPicPr>
          <p:cNvPr id="133" name="Google Shape;133;p19"/>
          <p:cNvPicPr preferRelativeResize="0"/>
          <p:nvPr/>
        </p:nvPicPr>
        <p:blipFill rotWithShape="1">
          <a:blip r:embed="rId4">
            <a:alphaModFix/>
          </a:blip>
          <a:srcRect l="2248" t="3081"/>
          <a:stretch/>
        </p:blipFill>
        <p:spPr>
          <a:xfrm>
            <a:off x="4627800" y="1671425"/>
            <a:ext cx="5143876" cy="1256800"/>
          </a:xfrm>
          <a:prstGeom prst="rect">
            <a:avLst/>
          </a:prstGeom>
          <a:noFill/>
          <a:ln>
            <a:noFill/>
          </a:ln>
        </p:spPr>
      </p:pic>
      <p:pic>
        <p:nvPicPr>
          <p:cNvPr id="134" name="Google Shape;134;p19"/>
          <p:cNvPicPr preferRelativeResize="0"/>
          <p:nvPr/>
        </p:nvPicPr>
        <p:blipFill rotWithShape="1">
          <a:blip r:embed="rId5">
            <a:alphaModFix/>
          </a:blip>
          <a:srcRect l="2114" t="5499"/>
          <a:stretch/>
        </p:blipFill>
        <p:spPr>
          <a:xfrm>
            <a:off x="4627800" y="3156825"/>
            <a:ext cx="5143876" cy="2440225"/>
          </a:xfrm>
          <a:prstGeom prst="rect">
            <a:avLst/>
          </a:prstGeom>
          <a:noFill/>
          <a:ln>
            <a:noFill/>
          </a:ln>
        </p:spPr>
      </p:pic>
      <p:pic>
        <p:nvPicPr>
          <p:cNvPr id="135" name="Google Shape;135;p19"/>
          <p:cNvPicPr preferRelativeResize="0"/>
          <p:nvPr/>
        </p:nvPicPr>
        <p:blipFill>
          <a:blip r:embed="rId6">
            <a:alphaModFix/>
          </a:blip>
          <a:stretch>
            <a:fillRect/>
          </a:stretch>
        </p:blipFill>
        <p:spPr>
          <a:xfrm>
            <a:off x="152401" y="1671425"/>
            <a:ext cx="4405501" cy="50751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0"/>
          <p:cNvSpPr txBox="1"/>
          <p:nvPr/>
        </p:nvSpPr>
        <p:spPr>
          <a:xfrm>
            <a:off x="197390" y="1116859"/>
            <a:ext cx="9478200" cy="4869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2930" b="1">
                <a:solidFill>
                  <a:srgbClr val="002060"/>
                </a:solidFill>
                <a:latin typeface="Calibri"/>
                <a:ea typeface="Calibri"/>
                <a:cs typeface="Calibri"/>
                <a:sym typeface="Calibri"/>
              </a:rPr>
              <a:t>Process Maps</a:t>
            </a:r>
            <a:endParaRPr sz="2930" b="1">
              <a:solidFill>
                <a:srgbClr val="002060"/>
              </a:solidFill>
              <a:latin typeface="Calibri"/>
              <a:ea typeface="Calibri"/>
              <a:cs typeface="Calibri"/>
              <a:sym typeface="Calibri"/>
            </a:endParaRPr>
          </a:p>
          <a:p>
            <a:pPr marL="0" lvl="0" indent="0" algn="l" rtl="0">
              <a:spcBef>
                <a:spcPts val="0"/>
              </a:spcBef>
              <a:spcAft>
                <a:spcPts val="0"/>
              </a:spcAft>
              <a:buNone/>
            </a:pPr>
            <a:endParaRPr sz="1200" b="1">
              <a:solidFill>
                <a:srgbClr val="002060"/>
              </a:solidFill>
              <a:latin typeface="Calibri"/>
              <a:ea typeface="Calibri"/>
              <a:cs typeface="Calibri"/>
              <a:sym typeface="Calibri"/>
            </a:endParaRPr>
          </a:p>
          <a:p>
            <a:pPr marL="0" lvl="0" indent="0" algn="l" rtl="0">
              <a:spcBef>
                <a:spcPts val="0"/>
              </a:spcBef>
              <a:spcAft>
                <a:spcPts val="0"/>
              </a:spcAft>
              <a:buNone/>
            </a:pPr>
            <a:r>
              <a:rPr lang="en-GB" sz="1950">
                <a:solidFill>
                  <a:srgbClr val="002060"/>
                </a:solidFill>
                <a:latin typeface="Calibri"/>
                <a:ea typeface="Calibri"/>
                <a:cs typeface="Calibri"/>
                <a:sym typeface="Calibri"/>
              </a:rPr>
              <a:t>The Border Operating Model contains a host of ‘process maps.’ These are designed to show the practical application of border processes and what steps, at which stages, traders will have to undertake to transport goods across the border.  </a:t>
            </a:r>
            <a:endParaRPr sz="1950">
              <a:solidFill>
                <a:srgbClr val="002060"/>
              </a:solidFill>
              <a:latin typeface="Calibri"/>
              <a:ea typeface="Calibri"/>
              <a:cs typeface="Calibri"/>
              <a:sym typeface="Calibri"/>
            </a:endParaRPr>
          </a:p>
          <a:p>
            <a:pPr marL="0" lvl="0" indent="0" algn="l" rtl="0">
              <a:spcBef>
                <a:spcPts val="0"/>
              </a:spcBef>
              <a:spcAft>
                <a:spcPts val="0"/>
              </a:spcAft>
              <a:buNone/>
            </a:pPr>
            <a:endParaRPr sz="1950">
              <a:solidFill>
                <a:srgbClr val="002060"/>
              </a:solidFill>
              <a:latin typeface="Calibri"/>
              <a:ea typeface="Calibri"/>
              <a:cs typeface="Calibri"/>
              <a:sym typeface="Calibri"/>
            </a:endParaRPr>
          </a:p>
          <a:p>
            <a:pPr marL="0" lvl="0" indent="0" algn="l" rtl="0">
              <a:spcBef>
                <a:spcPts val="0"/>
              </a:spcBef>
              <a:spcAft>
                <a:spcPts val="0"/>
              </a:spcAft>
              <a:buNone/>
            </a:pPr>
            <a:r>
              <a:rPr lang="en-GB" sz="1950">
                <a:solidFill>
                  <a:srgbClr val="002060"/>
                </a:solidFill>
                <a:latin typeface="Calibri"/>
                <a:ea typeface="Calibri"/>
                <a:cs typeface="Calibri"/>
                <a:sym typeface="Calibri"/>
              </a:rPr>
              <a:t>Using these maps should guide traders to the requirements to move goods into and out of the country not only for core import/export processes but also for controlled goods, aviation, rail and energy.</a:t>
            </a:r>
            <a:endParaRPr sz="1950">
              <a:solidFill>
                <a:srgbClr val="002060"/>
              </a:solidFill>
              <a:latin typeface="Calibri"/>
              <a:ea typeface="Calibri"/>
              <a:cs typeface="Calibri"/>
              <a:sym typeface="Calibri"/>
            </a:endParaRPr>
          </a:p>
          <a:p>
            <a:pPr marL="0" marR="0" lvl="0" indent="0" algn="l" rtl="0">
              <a:spcBef>
                <a:spcPts val="0"/>
              </a:spcBef>
              <a:spcAft>
                <a:spcPts val="0"/>
              </a:spcAft>
              <a:buNone/>
            </a:pPr>
            <a:endParaRPr sz="1950">
              <a:solidFill>
                <a:srgbClr val="002060"/>
              </a:solidFill>
              <a:latin typeface="Calibri"/>
              <a:ea typeface="Calibri"/>
              <a:cs typeface="Calibri"/>
              <a:sym typeface="Calibri"/>
            </a:endParaRPr>
          </a:p>
          <a:p>
            <a:pPr marL="0" marR="0" lvl="0" indent="0" algn="l" rtl="0">
              <a:spcBef>
                <a:spcPts val="0"/>
              </a:spcBef>
              <a:spcAft>
                <a:spcPts val="0"/>
              </a:spcAft>
              <a:buNone/>
            </a:pPr>
            <a:endParaRPr sz="1950">
              <a:solidFill>
                <a:srgbClr val="0070C0"/>
              </a:solidFill>
              <a:latin typeface="Calibri"/>
              <a:ea typeface="Calibri"/>
              <a:cs typeface="Calibri"/>
              <a:sym typeface="Calibri"/>
            </a:endParaRPr>
          </a:p>
          <a:p>
            <a:pPr marL="0" marR="0" lvl="0" indent="0" algn="l" rtl="0">
              <a:spcBef>
                <a:spcPts val="0"/>
              </a:spcBef>
              <a:spcAft>
                <a:spcPts val="0"/>
              </a:spcAft>
              <a:buNone/>
            </a:pPr>
            <a:endParaRPr sz="1787">
              <a:solidFill>
                <a:srgbClr val="0070C0"/>
              </a:solidFill>
              <a:latin typeface="Calibri"/>
              <a:ea typeface="Calibri"/>
              <a:cs typeface="Calibri"/>
              <a:sym typeface="Calibri"/>
            </a:endParaRPr>
          </a:p>
          <a:p>
            <a:pPr marL="0" marR="0" lvl="0" indent="0" algn="l" rtl="0">
              <a:spcBef>
                <a:spcPts val="0"/>
              </a:spcBef>
              <a:spcAft>
                <a:spcPts val="0"/>
              </a:spcAft>
              <a:buNone/>
            </a:pPr>
            <a:endParaRPr sz="2925" b="1">
              <a:solidFill>
                <a:srgbClr val="000000"/>
              </a:solidFill>
              <a:latin typeface="Calibri"/>
              <a:ea typeface="Calibri"/>
              <a:cs typeface="Calibri"/>
              <a:sym typeface="Calibri"/>
            </a:endParaRPr>
          </a:p>
        </p:txBody>
      </p:sp>
      <p:pic>
        <p:nvPicPr>
          <p:cNvPr id="142" name="Google Shape;142;p20"/>
          <p:cNvPicPr preferRelativeResize="0"/>
          <p:nvPr/>
        </p:nvPicPr>
        <p:blipFill rotWithShape="1">
          <a:blip r:embed="rId3">
            <a:alphaModFix/>
          </a:blip>
          <a:srcRect/>
          <a:stretch/>
        </p:blipFill>
        <p:spPr>
          <a:xfrm>
            <a:off x="9" y="-3"/>
            <a:ext cx="2747172" cy="1008558"/>
          </a:xfrm>
          <a:prstGeom prst="rect">
            <a:avLst/>
          </a:prstGeom>
          <a:noFill/>
          <a:ln>
            <a:noFill/>
          </a:ln>
        </p:spPr>
      </p:pic>
      <p:pic>
        <p:nvPicPr>
          <p:cNvPr id="143" name="Google Shape;143;p20"/>
          <p:cNvPicPr preferRelativeResize="0"/>
          <p:nvPr/>
        </p:nvPicPr>
        <p:blipFill>
          <a:blip r:embed="rId4">
            <a:alphaModFix/>
          </a:blip>
          <a:stretch>
            <a:fillRect/>
          </a:stretch>
        </p:blipFill>
        <p:spPr>
          <a:xfrm>
            <a:off x="2809813" y="3945950"/>
            <a:ext cx="4286374" cy="27700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1"/>
          <p:cNvSpPr txBox="1"/>
          <p:nvPr/>
        </p:nvSpPr>
        <p:spPr>
          <a:xfrm>
            <a:off x="156564" y="994200"/>
            <a:ext cx="9906000" cy="4869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2930" b="1" dirty="0">
                <a:solidFill>
                  <a:srgbClr val="002060"/>
                </a:solidFill>
                <a:latin typeface="Calibri"/>
                <a:ea typeface="Calibri"/>
                <a:cs typeface="Calibri"/>
                <a:sym typeface="Calibri"/>
              </a:rPr>
              <a:t>The Goods Vehicle Movement Service (GVMS)</a:t>
            </a:r>
            <a:endParaRPr sz="2930" b="1" dirty="0">
              <a:solidFill>
                <a:srgbClr val="002060"/>
              </a:solidFill>
              <a:latin typeface="Calibri"/>
              <a:ea typeface="Calibri"/>
              <a:cs typeface="Calibri"/>
              <a:sym typeface="Calibri"/>
            </a:endParaRPr>
          </a:p>
          <a:p>
            <a:pPr marL="0" lvl="0" indent="0" algn="l" rtl="0">
              <a:spcBef>
                <a:spcPts val="0"/>
              </a:spcBef>
              <a:spcAft>
                <a:spcPts val="0"/>
              </a:spcAft>
              <a:buNone/>
            </a:pPr>
            <a:r>
              <a:rPr lang="en-GB" sz="1950" dirty="0">
                <a:solidFill>
                  <a:srgbClr val="002060"/>
                </a:solidFill>
                <a:latin typeface="Calibri"/>
                <a:ea typeface="Calibri"/>
                <a:cs typeface="Calibri"/>
                <a:sym typeface="Calibri"/>
              </a:rPr>
              <a:t>The GVMS is an IT platform which supports the pre-lodgement model. The GVMS will allow:</a:t>
            </a:r>
            <a:endParaRPr sz="1950" dirty="0">
              <a:solidFill>
                <a:srgbClr val="002060"/>
              </a:solidFill>
              <a:latin typeface="Calibri"/>
              <a:ea typeface="Calibri"/>
              <a:cs typeface="Calibri"/>
              <a:sym typeface="Calibri"/>
            </a:endParaRPr>
          </a:p>
          <a:p>
            <a:pPr marL="457200" lvl="0" indent="-330200" algn="l" rtl="0">
              <a:spcBef>
                <a:spcPts val="0"/>
              </a:spcBef>
              <a:spcAft>
                <a:spcPts val="0"/>
              </a:spcAft>
              <a:buClr>
                <a:srgbClr val="002060"/>
              </a:buClr>
              <a:buSzPts val="1600"/>
              <a:buFont typeface="Calibri"/>
              <a:buChar char="●"/>
            </a:pPr>
            <a:r>
              <a:rPr lang="en-GB" sz="1600" dirty="0">
                <a:solidFill>
                  <a:srgbClr val="002060"/>
                </a:solidFill>
                <a:latin typeface="Calibri"/>
                <a:ea typeface="Calibri"/>
                <a:cs typeface="Calibri"/>
                <a:sym typeface="Calibri"/>
              </a:rPr>
              <a:t>Declaration references to be linked together so that the person moving the goods (e.g. a haulier) only has to present one single reference (Goods Movement Reference or GMR). This can be an MRN (for goods declared into CHIEF or Customs Declaration Service or for Transit a TAD), or an EORI (for certain facilitations). The trader will be need to share this unique number with the Haulier. </a:t>
            </a:r>
            <a:endParaRPr sz="1600" dirty="0">
              <a:solidFill>
                <a:srgbClr val="002060"/>
              </a:solidFill>
              <a:latin typeface="Calibri"/>
              <a:ea typeface="Calibri"/>
              <a:cs typeface="Calibri"/>
              <a:sym typeface="Calibri"/>
            </a:endParaRPr>
          </a:p>
          <a:p>
            <a:pPr marL="457200" lvl="0" indent="-330200" algn="l" rtl="0">
              <a:spcBef>
                <a:spcPts val="0"/>
              </a:spcBef>
              <a:spcAft>
                <a:spcPts val="0"/>
              </a:spcAft>
              <a:buClr>
                <a:srgbClr val="002060"/>
              </a:buClr>
              <a:buSzPts val="1600"/>
              <a:buFont typeface="Calibri"/>
              <a:buChar char="●"/>
            </a:pPr>
            <a:r>
              <a:rPr lang="en-GB" sz="1600" dirty="0">
                <a:solidFill>
                  <a:srgbClr val="002060"/>
                </a:solidFill>
                <a:latin typeface="Calibri"/>
                <a:ea typeface="Calibri"/>
                <a:cs typeface="Calibri"/>
                <a:sym typeface="Calibri"/>
              </a:rPr>
              <a:t>The linking of the movement of the goods to declarations, enabling the automatic arrival in HMRC systems as soon as goods board so that declarations can be processed </a:t>
            </a:r>
            <a:r>
              <a:rPr lang="en-GB" sz="1600" dirty="0" err="1">
                <a:solidFill>
                  <a:srgbClr val="002060"/>
                </a:solidFill>
                <a:latin typeface="Calibri"/>
                <a:ea typeface="Calibri"/>
                <a:cs typeface="Calibri"/>
                <a:sym typeface="Calibri"/>
              </a:rPr>
              <a:t>en</a:t>
            </a:r>
            <a:r>
              <a:rPr lang="en-GB" sz="1600" dirty="0">
                <a:solidFill>
                  <a:srgbClr val="002060"/>
                </a:solidFill>
                <a:latin typeface="Calibri"/>
                <a:ea typeface="Calibri"/>
                <a:cs typeface="Calibri"/>
                <a:sym typeface="Calibri"/>
              </a:rPr>
              <a:t> route.</a:t>
            </a:r>
            <a:endParaRPr sz="1600" dirty="0">
              <a:solidFill>
                <a:srgbClr val="002060"/>
              </a:solidFill>
              <a:latin typeface="Calibri"/>
              <a:ea typeface="Calibri"/>
              <a:cs typeface="Calibri"/>
              <a:sym typeface="Calibri"/>
            </a:endParaRPr>
          </a:p>
          <a:p>
            <a:pPr marL="457200" lvl="0" indent="-330200" algn="l" rtl="0">
              <a:spcBef>
                <a:spcPts val="0"/>
              </a:spcBef>
              <a:spcAft>
                <a:spcPts val="0"/>
              </a:spcAft>
              <a:buClr>
                <a:srgbClr val="002060"/>
              </a:buClr>
              <a:buSzPts val="1600"/>
              <a:buFont typeface="Calibri"/>
              <a:buChar char="●"/>
            </a:pPr>
            <a:r>
              <a:rPr lang="en-GB" sz="1600" dirty="0">
                <a:solidFill>
                  <a:srgbClr val="002060"/>
                </a:solidFill>
                <a:latin typeface="Calibri"/>
                <a:ea typeface="Calibri"/>
                <a:cs typeface="Calibri"/>
                <a:sym typeface="Calibri"/>
              </a:rPr>
              <a:t>Notification of the risking outcome of declarations</a:t>
            </a:r>
            <a:endParaRPr sz="1600" dirty="0">
              <a:solidFill>
                <a:srgbClr val="002060"/>
              </a:solidFill>
              <a:latin typeface="Calibri"/>
              <a:ea typeface="Calibri"/>
              <a:cs typeface="Calibri"/>
              <a:sym typeface="Calibri"/>
            </a:endParaRPr>
          </a:p>
          <a:p>
            <a:pPr marL="0" lvl="0" indent="0" algn="l" rtl="0">
              <a:spcBef>
                <a:spcPts val="0"/>
              </a:spcBef>
              <a:spcAft>
                <a:spcPts val="0"/>
              </a:spcAft>
              <a:buNone/>
            </a:pPr>
            <a:endParaRPr sz="1950" dirty="0">
              <a:solidFill>
                <a:srgbClr val="002060"/>
              </a:solidFill>
              <a:latin typeface="Calibri"/>
              <a:ea typeface="Calibri"/>
              <a:cs typeface="Calibri"/>
              <a:sym typeface="Calibri"/>
            </a:endParaRPr>
          </a:p>
          <a:p>
            <a:pPr marL="0" lvl="0" indent="0" algn="l" rtl="0">
              <a:spcBef>
                <a:spcPts val="0"/>
              </a:spcBef>
              <a:spcAft>
                <a:spcPts val="0"/>
              </a:spcAft>
              <a:buNone/>
            </a:pPr>
            <a:r>
              <a:rPr lang="en-GB" sz="1950" dirty="0">
                <a:solidFill>
                  <a:srgbClr val="002060"/>
                </a:solidFill>
                <a:latin typeface="Calibri"/>
                <a:ea typeface="Calibri"/>
                <a:cs typeface="Calibri"/>
                <a:sym typeface="Calibri"/>
              </a:rPr>
              <a:t>This will be done in two ways:</a:t>
            </a:r>
            <a:endParaRPr sz="1950" dirty="0">
              <a:solidFill>
                <a:srgbClr val="002060"/>
              </a:solidFill>
              <a:latin typeface="Calibri"/>
              <a:ea typeface="Calibri"/>
              <a:cs typeface="Calibri"/>
              <a:sym typeface="Calibri"/>
            </a:endParaRPr>
          </a:p>
          <a:p>
            <a:pPr marL="457200" lvl="0" indent="-330200" algn="l" rtl="0">
              <a:spcBef>
                <a:spcPts val="0"/>
              </a:spcBef>
              <a:spcAft>
                <a:spcPts val="0"/>
              </a:spcAft>
              <a:buClr>
                <a:srgbClr val="002060"/>
              </a:buClr>
              <a:buSzPts val="1600"/>
              <a:buFont typeface="Calibri"/>
              <a:buAutoNum type="arabicPeriod"/>
            </a:pPr>
            <a:r>
              <a:rPr lang="en-GB" sz="1600" dirty="0">
                <a:solidFill>
                  <a:srgbClr val="002060"/>
                </a:solidFill>
                <a:latin typeface="Calibri"/>
                <a:ea typeface="Calibri"/>
                <a:cs typeface="Calibri"/>
                <a:sym typeface="Calibri"/>
              </a:rPr>
              <a:t>A direct link from the haulier’s own system into the Goods Vehicle Movement Service; or</a:t>
            </a:r>
            <a:endParaRPr sz="1600" dirty="0">
              <a:solidFill>
                <a:srgbClr val="002060"/>
              </a:solidFill>
              <a:latin typeface="Calibri"/>
              <a:ea typeface="Calibri"/>
              <a:cs typeface="Calibri"/>
              <a:sym typeface="Calibri"/>
            </a:endParaRPr>
          </a:p>
          <a:p>
            <a:pPr marL="457200" lvl="0" indent="-330200" algn="l" rtl="0">
              <a:spcBef>
                <a:spcPts val="0"/>
              </a:spcBef>
              <a:spcAft>
                <a:spcPts val="0"/>
              </a:spcAft>
              <a:buClr>
                <a:srgbClr val="002060"/>
              </a:buClr>
              <a:buSzPts val="1600"/>
              <a:buFont typeface="Calibri"/>
              <a:buAutoNum type="arabicPeriod"/>
            </a:pPr>
            <a:r>
              <a:rPr lang="en-GB" sz="1600" dirty="0">
                <a:solidFill>
                  <a:srgbClr val="002060"/>
                </a:solidFill>
                <a:latin typeface="Calibri"/>
                <a:ea typeface="Calibri"/>
                <a:cs typeface="Calibri"/>
                <a:sym typeface="Calibri"/>
              </a:rPr>
              <a:t>An online portal available in the haulier’s Government Gateway account.</a:t>
            </a:r>
            <a:endParaRPr sz="1600" dirty="0">
              <a:solidFill>
                <a:srgbClr val="002060"/>
              </a:solidFill>
              <a:latin typeface="Calibri"/>
              <a:ea typeface="Calibri"/>
              <a:cs typeface="Calibri"/>
              <a:sym typeface="Calibri"/>
            </a:endParaRPr>
          </a:p>
          <a:p>
            <a:pPr marL="0" lvl="0" indent="0" algn="l" rtl="0">
              <a:spcBef>
                <a:spcPts val="0"/>
              </a:spcBef>
              <a:spcAft>
                <a:spcPts val="0"/>
              </a:spcAft>
              <a:buNone/>
            </a:pPr>
            <a:endParaRPr sz="1950" dirty="0">
              <a:solidFill>
                <a:srgbClr val="002060"/>
              </a:solidFill>
              <a:latin typeface="Calibri"/>
              <a:ea typeface="Calibri"/>
              <a:cs typeface="Calibri"/>
              <a:sym typeface="Calibri"/>
            </a:endParaRPr>
          </a:p>
          <a:p>
            <a:pPr marL="0" lvl="0" indent="0" algn="l" rtl="0">
              <a:spcBef>
                <a:spcPts val="0"/>
              </a:spcBef>
              <a:spcAft>
                <a:spcPts val="0"/>
              </a:spcAft>
              <a:buNone/>
            </a:pPr>
            <a:r>
              <a:rPr lang="en-GB" sz="1950" dirty="0">
                <a:solidFill>
                  <a:srgbClr val="002060"/>
                </a:solidFill>
                <a:latin typeface="Calibri"/>
                <a:ea typeface="Calibri"/>
                <a:cs typeface="Calibri"/>
                <a:sym typeface="Calibri"/>
              </a:rPr>
              <a:t>For </a:t>
            </a:r>
            <a:r>
              <a:rPr lang="en-GB" sz="1950" b="1" dirty="0">
                <a:solidFill>
                  <a:srgbClr val="002060"/>
                </a:solidFill>
                <a:latin typeface="Calibri"/>
                <a:ea typeface="Calibri"/>
                <a:cs typeface="Calibri"/>
                <a:sym typeface="Calibri"/>
              </a:rPr>
              <a:t>January 2021</a:t>
            </a:r>
            <a:r>
              <a:rPr lang="en-GB" sz="1950" dirty="0">
                <a:solidFill>
                  <a:srgbClr val="002060"/>
                </a:solidFill>
                <a:latin typeface="Calibri"/>
                <a:ea typeface="Calibri"/>
                <a:cs typeface="Calibri"/>
                <a:sym typeface="Calibri"/>
              </a:rPr>
              <a:t> GVMS will be introduced for transit movements only. Traders moving goods out of GB will not be required to use GVMS for transit processes. </a:t>
            </a:r>
            <a:endParaRPr sz="1950" dirty="0">
              <a:solidFill>
                <a:srgbClr val="002060"/>
              </a:solidFill>
              <a:latin typeface="Calibri"/>
              <a:ea typeface="Calibri"/>
              <a:cs typeface="Calibri"/>
              <a:sym typeface="Calibri"/>
            </a:endParaRPr>
          </a:p>
          <a:p>
            <a:pPr marL="0" lvl="0" indent="0" algn="l" rtl="0">
              <a:spcBef>
                <a:spcPts val="0"/>
              </a:spcBef>
              <a:spcAft>
                <a:spcPts val="0"/>
              </a:spcAft>
              <a:buNone/>
            </a:pPr>
            <a:endParaRPr sz="1950" dirty="0">
              <a:solidFill>
                <a:srgbClr val="002060"/>
              </a:solidFill>
              <a:latin typeface="Calibri"/>
              <a:ea typeface="Calibri"/>
              <a:cs typeface="Calibri"/>
              <a:sym typeface="Calibri"/>
            </a:endParaRPr>
          </a:p>
          <a:p>
            <a:pPr marL="0" lvl="0" indent="0" algn="l" rtl="0">
              <a:spcBef>
                <a:spcPts val="0"/>
              </a:spcBef>
              <a:spcAft>
                <a:spcPts val="0"/>
              </a:spcAft>
              <a:buNone/>
            </a:pPr>
            <a:r>
              <a:rPr lang="en-GB" sz="1950" dirty="0">
                <a:solidFill>
                  <a:srgbClr val="002060"/>
                </a:solidFill>
                <a:latin typeface="Calibri"/>
                <a:ea typeface="Calibri"/>
                <a:cs typeface="Calibri"/>
                <a:sym typeface="Calibri"/>
              </a:rPr>
              <a:t>For </a:t>
            </a:r>
            <a:r>
              <a:rPr lang="en-GB" sz="1950" b="1" dirty="0">
                <a:solidFill>
                  <a:srgbClr val="002060"/>
                </a:solidFill>
                <a:latin typeface="Calibri"/>
                <a:ea typeface="Calibri"/>
                <a:cs typeface="Calibri"/>
                <a:sym typeface="Calibri"/>
              </a:rPr>
              <a:t>July 2021 </a:t>
            </a:r>
            <a:r>
              <a:rPr lang="en-GB" sz="1950" dirty="0">
                <a:solidFill>
                  <a:srgbClr val="002060"/>
                </a:solidFill>
                <a:latin typeface="Calibri"/>
                <a:ea typeface="Calibri"/>
                <a:cs typeface="Calibri"/>
                <a:sym typeface="Calibri"/>
              </a:rPr>
              <a:t>(stage 3), GVMS will be in place for all imports, exports and transit movements at border locations which have chosen to introduce it. This is a commercial decision that individual ports will make in due course.</a:t>
            </a:r>
            <a:endParaRPr sz="1950" dirty="0">
              <a:solidFill>
                <a:srgbClr val="002060"/>
              </a:solidFill>
              <a:latin typeface="Calibri"/>
              <a:ea typeface="Calibri"/>
              <a:cs typeface="Calibri"/>
              <a:sym typeface="Calibri"/>
            </a:endParaRPr>
          </a:p>
          <a:p>
            <a:pPr marL="0" lvl="0" indent="0" algn="l" rtl="0">
              <a:spcBef>
                <a:spcPts val="0"/>
              </a:spcBef>
              <a:spcAft>
                <a:spcPts val="0"/>
              </a:spcAft>
              <a:buNone/>
            </a:pPr>
            <a:endParaRPr sz="1550" dirty="0">
              <a:solidFill>
                <a:srgbClr val="002060"/>
              </a:solidFill>
              <a:latin typeface="Calibri"/>
              <a:ea typeface="Calibri"/>
              <a:cs typeface="Calibri"/>
              <a:sym typeface="Calibri"/>
            </a:endParaRPr>
          </a:p>
          <a:p>
            <a:pPr marL="0" lvl="0" indent="0" algn="l" rtl="0">
              <a:spcBef>
                <a:spcPts val="0"/>
              </a:spcBef>
              <a:spcAft>
                <a:spcPts val="0"/>
              </a:spcAft>
              <a:buNone/>
            </a:pPr>
            <a:endParaRPr sz="1550" dirty="0">
              <a:solidFill>
                <a:srgbClr val="002060"/>
              </a:solidFill>
              <a:latin typeface="Calibri"/>
              <a:ea typeface="Calibri"/>
              <a:cs typeface="Calibri"/>
              <a:sym typeface="Calibri"/>
            </a:endParaRPr>
          </a:p>
          <a:p>
            <a:pPr marL="0" marR="0" lvl="0" indent="0" algn="l" rtl="0">
              <a:spcBef>
                <a:spcPts val="0"/>
              </a:spcBef>
              <a:spcAft>
                <a:spcPts val="0"/>
              </a:spcAft>
              <a:buNone/>
            </a:pPr>
            <a:endParaRPr sz="1950" dirty="0">
              <a:solidFill>
                <a:srgbClr val="002060"/>
              </a:solidFill>
              <a:latin typeface="Calibri"/>
              <a:ea typeface="Calibri"/>
              <a:cs typeface="Calibri"/>
              <a:sym typeface="Calibri"/>
            </a:endParaRPr>
          </a:p>
          <a:p>
            <a:pPr marL="0" marR="0" lvl="0" indent="0" algn="l" rtl="0">
              <a:spcBef>
                <a:spcPts val="0"/>
              </a:spcBef>
              <a:spcAft>
                <a:spcPts val="0"/>
              </a:spcAft>
              <a:buNone/>
            </a:pPr>
            <a:endParaRPr sz="1950" dirty="0">
              <a:solidFill>
                <a:srgbClr val="0070C0"/>
              </a:solidFill>
              <a:latin typeface="Calibri"/>
              <a:ea typeface="Calibri"/>
              <a:cs typeface="Calibri"/>
              <a:sym typeface="Calibri"/>
            </a:endParaRPr>
          </a:p>
          <a:p>
            <a:pPr marL="0" marR="0" lvl="0" indent="0" algn="l" rtl="0">
              <a:spcBef>
                <a:spcPts val="0"/>
              </a:spcBef>
              <a:spcAft>
                <a:spcPts val="0"/>
              </a:spcAft>
              <a:buNone/>
            </a:pPr>
            <a:endParaRPr sz="1787" dirty="0">
              <a:solidFill>
                <a:srgbClr val="0070C0"/>
              </a:solidFill>
              <a:latin typeface="Calibri"/>
              <a:ea typeface="Calibri"/>
              <a:cs typeface="Calibri"/>
              <a:sym typeface="Calibri"/>
            </a:endParaRPr>
          </a:p>
          <a:p>
            <a:pPr marL="0" marR="0" lvl="0" indent="0" algn="l" rtl="0">
              <a:spcBef>
                <a:spcPts val="0"/>
              </a:spcBef>
              <a:spcAft>
                <a:spcPts val="0"/>
              </a:spcAft>
              <a:buNone/>
            </a:pPr>
            <a:endParaRPr sz="2925" b="1" dirty="0">
              <a:solidFill>
                <a:srgbClr val="000000"/>
              </a:solidFill>
              <a:latin typeface="Calibri"/>
              <a:ea typeface="Calibri"/>
              <a:cs typeface="Calibri"/>
              <a:sym typeface="Calibri"/>
            </a:endParaRPr>
          </a:p>
        </p:txBody>
      </p:sp>
      <p:pic>
        <p:nvPicPr>
          <p:cNvPr id="150" name="Google Shape;150;p21"/>
          <p:cNvPicPr preferRelativeResize="0"/>
          <p:nvPr/>
        </p:nvPicPr>
        <p:blipFill rotWithShape="1">
          <a:blip r:embed="rId3">
            <a:alphaModFix/>
          </a:blip>
          <a:srcRect/>
          <a:stretch/>
        </p:blipFill>
        <p:spPr>
          <a:xfrm>
            <a:off x="118759" y="141872"/>
            <a:ext cx="2747174" cy="1008557"/>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2"/>
          <p:cNvSpPr txBox="1"/>
          <p:nvPr/>
        </p:nvSpPr>
        <p:spPr>
          <a:xfrm>
            <a:off x="316140" y="1258734"/>
            <a:ext cx="9478241" cy="516878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2925" b="1">
                <a:solidFill>
                  <a:srgbClr val="002060"/>
                </a:solidFill>
                <a:latin typeface="Calibri"/>
                <a:ea typeface="Calibri"/>
                <a:cs typeface="Calibri"/>
                <a:sym typeface="Calibri"/>
              </a:rPr>
              <a:t>The “Check an HGV is ready to cross the border” service</a:t>
            </a:r>
            <a:endParaRPr sz="2925" b="1">
              <a:solidFill>
                <a:srgbClr val="002060"/>
              </a:solidFill>
              <a:latin typeface="Calibri"/>
              <a:ea typeface="Calibri"/>
              <a:cs typeface="Calibri"/>
              <a:sym typeface="Calibri"/>
            </a:endParaRPr>
          </a:p>
          <a:p>
            <a:pPr marL="278606" marR="0" lvl="0" indent="-278606" algn="l" rtl="0">
              <a:spcBef>
                <a:spcPts val="0"/>
              </a:spcBef>
              <a:spcAft>
                <a:spcPts val="0"/>
              </a:spcAft>
              <a:buClr>
                <a:srgbClr val="002060"/>
              </a:buClr>
              <a:buSzPts val="1950"/>
              <a:buFont typeface="Arial"/>
              <a:buChar char="•"/>
            </a:pPr>
            <a:r>
              <a:rPr lang="en-GB" sz="1950">
                <a:solidFill>
                  <a:srgbClr val="002060"/>
                </a:solidFill>
                <a:latin typeface="Calibri"/>
                <a:ea typeface="Calibri"/>
                <a:cs typeface="Calibri"/>
                <a:sym typeface="Calibri"/>
              </a:rPr>
              <a:t>To ensure a smooth movement of goods at the border, the “check an HGV is ready to cross the border” service will be deployed. </a:t>
            </a:r>
            <a:endParaRPr>
              <a:solidFill>
                <a:srgbClr val="002060"/>
              </a:solidFill>
            </a:endParaRPr>
          </a:p>
          <a:p>
            <a:pPr marL="278606" marR="0" lvl="0" indent="-278606" algn="l" rtl="0">
              <a:spcBef>
                <a:spcPts val="0"/>
              </a:spcBef>
              <a:spcAft>
                <a:spcPts val="0"/>
              </a:spcAft>
              <a:buClr>
                <a:srgbClr val="002060"/>
              </a:buClr>
              <a:buSzPts val="1950"/>
              <a:buFont typeface="Arial"/>
              <a:buChar char="•"/>
            </a:pPr>
            <a:r>
              <a:rPr lang="en-GB" sz="1950">
                <a:solidFill>
                  <a:srgbClr val="002060"/>
                </a:solidFill>
                <a:latin typeface="Calibri"/>
                <a:ea typeface="Calibri"/>
                <a:cs typeface="Calibri"/>
                <a:sym typeface="Calibri"/>
              </a:rPr>
              <a:t>This will check that necessary documentation for exporting goods such as S&amp;S and customs declarations have been made. </a:t>
            </a:r>
            <a:endParaRPr>
              <a:solidFill>
                <a:srgbClr val="002060"/>
              </a:solidFill>
            </a:endParaRPr>
          </a:p>
          <a:p>
            <a:pPr marL="278606" marR="0" lvl="0" indent="-278606" algn="l" rtl="0">
              <a:spcBef>
                <a:spcPts val="0"/>
              </a:spcBef>
              <a:spcAft>
                <a:spcPts val="0"/>
              </a:spcAft>
              <a:buClr>
                <a:srgbClr val="002060"/>
              </a:buClr>
              <a:buSzPts val="1950"/>
              <a:buFont typeface="Arial"/>
              <a:buChar char="•"/>
            </a:pPr>
            <a:r>
              <a:rPr lang="en-GB" sz="1950">
                <a:solidFill>
                  <a:srgbClr val="002060"/>
                </a:solidFill>
                <a:latin typeface="Calibri"/>
                <a:ea typeface="Calibri"/>
                <a:cs typeface="Calibri"/>
                <a:sym typeface="Calibri"/>
              </a:rPr>
              <a:t>If the necessary documentation has not been submitted the service will provide advice that the HGV should not proceed until they have evidence they have been submitted. </a:t>
            </a:r>
            <a:endParaRPr>
              <a:solidFill>
                <a:srgbClr val="002060"/>
              </a:solidFill>
            </a:endParaRPr>
          </a:p>
          <a:p>
            <a:pPr marL="278606" marR="0" lvl="0" indent="-278606" algn="l" rtl="0">
              <a:spcBef>
                <a:spcPts val="0"/>
              </a:spcBef>
              <a:spcAft>
                <a:spcPts val="0"/>
              </a:spcAft>
              <a:buClr>
                <a:srgbClr val="002060"/>
              </a:buClr>
              <a:buSzPts val="1950"/>
              <a:buFont typeface="Arial"/>
              <a:buChar char="•"/>
            </a:pPr>
            <a:r>
              <a:rPr lang="en-GB" sz="1950">
                <a:solidFill>
                  <a:srgbClr val="002060"/>
                </a:solidFill>
                <a:latin typeface="Calibri"/>
                <a:ea typeface="Calibri"/>
                <a:cs typeface="Calibri"/>
                <a:sym typeface="Calibri"/>
              </a:rPr>
              <a:t>This process can be done by the HGV driver, the haulage firm or even the trader.</a:t>
            </a:r>
            <a:endParaRPr>
              <a:solidFill>
                <a:srgbClr val="002060"/>
              </a:solidFill>
            </a:endParaRPr>
          </a:p>
          <a:p>
            <a:pPr marL="278606" marR="0" lvl="0" indent="-278606" algn="l" rtl="0">
              <a:spcBef>
                <a:spcPts val="0"/>
              </a:spcBef>
              <a:spcAft>
                <a:spcPts val="0"/>
              </a:spcAft>
              <a:buClr>
                <a:srgbClr val="002060"/>
              </a:buClr>
              <a:buSzPts val="1950"/>
              <a:buFont typeface="Arial"/>
              <a:buChar char="•"/>
            </a:pPr>
            <a:r>
              <a:rPr lang="en-GB" sz="1950">
                <a:solidFill>
                  <a:srgbClr val="002060"/>
                </a:solidFill>
                <a:latin typeface="Calibri"/>
                <a:ea typeface="Calibri"/>
                <a:cs typeface="Calibri"/>
                <a:sym typeface="Calibri"/>
              </a:rPr>
              <a:t>Completing the above will give the driver a Kent Access Pass (KAP) which will be a legal requirement for HGVs over 7.5 tonnes intending to travel via the Port of Dover or Eurotunnel.</a:t>
            </a:r>
            <a:endParaRPr sz="1950">
              <a:solidFill>
                <a:srgbClr val="002060"/>
              </a:solidFill>
              <a:latin typeface="Calibri"/>
              <a:ea typeface="Calibri"/>
              <a:cs typeface="Calibri"/>
              <a:sym typeface="Calibri"/>
            </a:endParaRPr>
          </a:p>
          <a:p>
            <a:pPr marL="278606" marR="0" lvl="0" indent="-278606" algn="l" rtl="0">
              <a:spcBef>
                <a:spcPts val="0"/>
              </a:spcBef>
              <a:spcAft>
                <a:spcPts val="0"/>
              </a:spcAft>
              <a:buClr>
                <a:srgbClr val="002060"/>
              </a:buClr>
              <a:buSzPts val="1950"/>
              <a:buFont typeface="Arial"/>
              <a:buChar char="•"/>
            </a:pPr>
            <a:r>
              <a:rPr lang="en-GB" sz="1950">
                <a:solidFill>
                  <a:srgbClr val="002060"/>
                </a:solidFill>
                <a:latin typeface="Calibri"/>
                <a:ea typeface="Calibri"/>
                <a:cs typeface="Calibri"/>
                <a:sym typeface="Calibri"/>
              </a:rPr>
              <a:t>Failure to comply with this could result in a £300 on the spot fine.</a:t>
            </a:r>
            <a:endParaRPr>
              <a:solidFill>
                <a:srgbClr val="002060"/>
              </a:solidFill>
            </a:endParaRPr>
          </a:p>
          <a:p>
            <a:pPr marL="278606" marR="0" lvl="0" indent="-278606" algn="l" rtl="0">
              <a:spcBef>
                <a:spcPts val="0"/>
              </a:spcBef>
              <a:spcAft>
                <a:spcPts val="0"/>
              </a:spcAft>
              <a:buClr>
                <a:srgbClr val="002060"/>
              </a:buClr>
              <a:buSzPts val="1950"/>
              <a:buFont typeface="Arial"/>
              <a:buChar char="•"/>
            </a:pPr>
            <a:r>
              <a:rPr lang="en-GB" sz="1950">
                <a:solidFill>
                  <a:srgbClr val="002060"/>
                </a:solidFill>
                <a:latin typeface="Calibri"/>
                <a:ea typeface="Calibri"/>
                <a:cs typeface="Calibri"/>
                <a:sym typeface="Calibri"/>
              </a:rPr>
              <a:t>This system will help prevent large hold ups caused by HGVs without completed documentation and inform authorities which HGVs are ready to cross the border.</a:t>
            </a:r>
            <a:endParaRPr sz="1950">
              <a:solidFill>
                <a:srgbClr val="002060"/>
              </a:solidFill>
              <a:latin typeface="Calibri"/>
              <a:ea typeface="Calibri"/>
              <a:cs typeface="Calibri"/>
              <a:sym typeface="Calibri"/>
            </a:endParaRPr>
          </a:p>
          <a:p>
            <a:pPr marL="278606" marR="0" lvl="0" indent="-278606" algn="l" rtl="0">
              <a:spcBef>
                <a:spcPts val="0"/>
              </a:spcBef>
              <a:spcAft>
                <a:spcPts val="0"/>
              </a:spcAft>
              <a:buClr>
                <a:srgbClr val="002060"/>
              </a:buClr>
              <a:buSzPts val="1950"/>
              <a:buFont typeface="Arial"/>
              <a:buChar char="•"/>
            </a:pPr>
            <a:r>
              <a:rPr lang="en-GB" sz="1950">
                <a:solidFill>
                  <a:srgbClr val="002060"/>
                </a:solidFill>
                <a:latin typeface="Calibri"/>
                <a:ea typeface="Calibri"/>
                <a:cs typeface="Calibri"/>
                <a:sym typeface="Calibri"/>
              </a:rPr>
              <a:t>HMG will shortly be publishing it’s response to the consultation.</a:t>
            </a:r>
            <a:endParaRPr sz="1950">
              <a:solidFill>
                <a:srgbClr val="002060"/>
              </a:solidFill>
              <a:latin typeface="Calibri"/>
              <a:ea typeface="Calibri"/>
              <a:cs typeface="Calibri"/>
              <a:sym typeface="Calibri"/>
            </a:endParaRPr>
          </a:p>
          <a:p>
            <a:pPr marL="278606" marR="0" lvl="0" indent="-278606" algn="l" rtl="0">
              <a:spcBef>
                <a:spcPts val="0"/>
              </a:spcBef>
              <a:spcAft>
                <a:spcPts val="0"/>
              </a:spcAft>
              <a:buClr>
                <a:srgbClr val="002060"/>
              </a:buClr>
              <a:buSzPts val="1950"/>
              <a:buFont typeface="Calibri"/>
              <a:buChar char="•"/>
            </a:pPr>
            <a:r>
              <a:rPr lang="en-GB" sz="1950">
                <a:solidFill>
                  <a:srgbClr val="002060"/>
                </a:solidFill>
                <a:latin typeface="Calibri"/>
                <a:ea typeface="Calibri"/>
                <a:cs typeface="Calibri"/>
                <a:sym typeface="Calibri"/>
              </a:rPr>
              <a:t>This service is currently in beta testing.</a:t>
            </a:r>
            <a:endParaRPr sz="1950">
              <a:solidFill>
                <a:srgbClr val="002060"/>
              </a:solidFill>
              <a:latin typeface="Calibri"/>
              <a:ea typeface="Calibri"/>
              <a:cs typeface="Calibri"/>
              <a:sym typeface="Calibri"/>
            </a:endParaRPr>
          </a:p>
          <a:p>
            <a:pPr marL="0" marR="0" lvl="0" indent="0" algn="l" rtl="0">
              <a:spcBef>
                <a:spcPts val="0"/>
              </a:spcBef>
              <a:spcAft>
                <a:spcPts val="0"/>
              </a:spcAft>
              <a:buNone/>
            </a:pPr>
            <a:endParaRPr sz="1787">
              <a:solidFill>
                <a:srgbClr val="0070C0"/>
              </a:solidFill>
              <a:latin typeface="Calibri"/>
              <a:ea typeface="Calibri"/>
              <a:cs typeface="Calibri"/>
              <a:sym typeface="Calibri"/>
            </a:endParaRPr>
          </a:p>
          <a:p>
            <a:pPr marL="0" marR="0" lvl="0" indent="0" algn="l" rtl="0">
              <a:spcBef>
                <a:spcPts val="0"/>
              </a:spcBef>
              <a:spcAft>
                <a:spcPts val="0"/>
              </a:spcAft>
              <a:buNone/>
            </a:pPr>
            <a:endParaRPr sz="2925" b="1">
              <a:solidFill>
                <a:srgbClr val="000000"/>
              </a:solidFill>
              <a:latin typeface="Calibri"/>
              <a:ea typeface="Calibri"/>
              <a:cs typeface="Calibri"/>
              <a:sym typeface="Calibri"/>
            </a:endParaRPr>
          </a:p>
        </p:txBody>
      </p:sp>
      <p:pic>
        <p:nvPicPr>
          <p:cNvPr id="156" name="Google Shape;156;p22"/>
          <p:cNvPicPr preferRelativeResize="0"/>
          <p:nvPr/>
        </p:nvPicPr>
        <p:blipFill rotWithShape="1">
          <a:blip r:embed="rId3">
            <a:alphaModFix/>
          </a:blip>
          <a:srcRect/>
          <a:stretch/>
        </p:blipFill>
        <p:spPr>
          <a:xfrm>
            <a:off x="118759" y="141872"/>
            <a:ext cx="2747174" cy="1008557"/>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23"/>
          <p:cNvSpPr txBox="1"/>
          <p:nvPr/>
        </p:nvSpPr>
        <p:spPr>
          <a:xfrm>
            <a:off x="118750" y="1025400"/>
            <a:ext cx="4422300" cy="55575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2925" b="1">
                <a:solidFill>
                  <a:srgbClr val="002060"/>
                </a:solidFill>
                <a:latin typeface="Calibri"/>
                <a:ea typeface="Calibri"/>
                <a:cs typeface="Calibri"/>
                <a:sym typeface="Calibri"/>
              </a:rPr>
              <a:t>Infrastructure</a:t>
            </a:r>
            <a:endParaRPr sz="1950">
              <a:solidFill>
                <a:srgbClr val="002060"/>
              </a:solidFill>
              <a:latin typeface="Calibri"/>
              <a:ea typeface="Calibri"/>
              <a:cs typeface="Calibri"/>
              <a:sym typeface="Calibri"/>
            </a:endParaRPr>
          </a:p>
          <a:p>
            <a:pPr marL="278606" marR="0" lvl="0" indent="-278606" algn="l" rtl="0">
              <a:spcBef>
                <a:spcPts val="0"/>
              </a:spcBef>
              <a:spcAft>
                <a:spcPts val="0"/>
              </a:spcAft>
              <a:buClr>
                <a:srgbClr val="002060"/>
              </a:buClr>
              <a:buSzPts val="1950"/>
              <a:buFont typeface="Calibri"/>
              <a:buChar char="•"/>
            </a:pPr>
            <a:r>
              <a:rPr lang="en-GB" sz="1950">
                <a:solidFill>
                  <a:srgbClr val="002060"/>
                </a:solidFill>
                <a:latin typeface="Calibri"/>
                <a:ea typeface="Calibri"/>
                <a:cs typeface="Calibri"/>
                <a:sym typeface="Calibri"/>
              </a:rPr>
              <a:t>To support the staged model new infrastructure is required. From January these will be used to support CTC processes, ATA Carnet processes, CITES processes and traffic management processes.</a:t>
            </a:r>
            <a:endParaRPr sz="1950">
              <a:solidFill>
                <a:srgbClr val="002060"/>
              </a:solidFill>
              <a:latin typeface="Calibri"/>
              <a:ea typeface="Calibri"/>
              <a:cs typeface="Calibri"/>
              <a:sym typeface="Calibri"/>
            </a:endParaRPr>
          </a:p>
          <a:p>
            <a:pPr marL="278606" marR="0" lvl="0" indent="-278606" algn="l" rtl="0">
              <a:spcBef>
                <a:spcPts val="0"/>
              </a:spcBef>
              <a:spcAft>
                <a:spcPts val="0"/>
              </a:spcAft>
              <a:buClr>
                <a:srgbClr val="002060"/>
              </a:buClr>
              <a:buSzPts val="1950"/>
              <a:buFont typeface="Calibri"/>
              <a:buChar char="•"/>
            </a:pPr>
            <a:r>
              <a:rPr lang="en-GB" sz="1950">
                <a:solidFill>
                  <a:srgbClr val="002060"/>
                </a:solidFill>
                <a:latin typeface="Calibri"/>
                <a:ea typeface="Calibri"/>
                <a:cs typeface="Calibri"/>
                <a:sym typeface="Calibri"/>
              </a:rPr>
              <a:t>Some infrastructure will be inland where ports don’t have the space.</a:t>
            </a:r>
            <a:endParaRPr sz="1950">
              <a:solidFill>
                <a:srgbClr val="002060"/>
              </a:solidFill>
              <a:latin typeface="Calibri"/>
              <a:ea typeface="Calibri"/>
              <a:cs typeface="Calibri"/>
              <a:sym typeface="Calibri"/>
            </a:endParaRPr>
          </a:p>
          <a:p>
            <a:pPr marL="278606" marR="0" lvl="0" indent="-278606" algn="l" rtl="0">
              <a:spcBef>
                <a:spcPts val="0"/>
              </a:spcBef>
              <a:spcAft>
                <a:spcPts val="0"/>
              </a:spcAft>
              <a:buClr>
                <a:srgbClr val="002060"/>
              </a:buClr>
              <a:buSzPts val="1950"/>
              <a:buFont typeface="Calibri"/>
              <a:buChar char="•"/>
            </a:pPr>
            <a:r>
              <a:rPr lang="en-GB" sz="1950">
                <a:solidFill>
                  <a:srgbClr val="002060"/>
                </a:solidFill>
                <a:latin typeface="Calibri"/>
                <a:ea typeface="Calibri"/>
                <a:cs typeface="Calibri"/>
                <a:sym typeface="Calibri"/>
              </a:rPr>
              <a:t>From July further infrastructure will be required for appropriate compliance and SPS checks which will take place at Border Control Posts (BCP).</a:t>
            </a:r>
            <a:endParaRPr sz="1950">
              <a:solidFill>
                <a:srgbClr val="002060"/>
              </a:solidFill>
              <a:latin typeface="Calibri"/>
              <a:ea typeface="Calibri"/>
              <a:cs typeface="Calibri"/>
              <a:sym typeface="Calibri"/>
            </a:endParaRPr>
          </a:p>
          <a:p>
            <a:pPr marL="278606" marR="0" lvl="0" indent="-278606" algn="l" rtl="0">
              <a:spcBef>
                <a:spcPts val="0"/>
              </a:spcBef>
              <a:spcAft>
                <a:spcPts val="0"/>
              </a:spcAft>
              <a:buClr>
                <a:srgbClr val="002060"/>
              </a:buClr>
              <a:buSzPts val="1950"/>
              <a:buFont typeface="Calibri"/>
              <a:buChar char="•"/>
            </a:pPr>
            <a:r>
              <a:rPr lang="en-GB" sz="1950">
                <a:solidFill>
                  <a:srgbClr val="002060"/>
                </a:solidFill>
                <a:latin typeface="Calibri"/>
                <a:ea typeface="Calibri"/>
                <a:cs typeface="Calibri"/>
                <a:sym typeface="Calibri"/>
              </a:rPr>
              <a:t>The UK government has launched a fund of £200m for ports to build these facilities with a deadline of 30 October to bid. A further £270m has been made for inland customs facilities.</a:t>
            </a:r>
            <a:endParaRPr sz="1950">
              <a:solidFill>
                <a:srgbClr val="002060"/>
              </a:solidFill>
              <a:latin typeface="Calibri"/>
              <a:ea typeface="Calibri"/>
              <a:cs typeface="Calibri"/>
              <a:sym typeface="Calibri"/>
            </a:endParaRPr>
          </a:p>
          <a:p>
            <a:pPr marL="0" marR="0" lvl="0" indent="0" algn="l" rtl="0">
              <a:spcBef>
                <a:spcPts val="0"/>
              </a:spcBef>
              <a:spcAft>
                <a:spcPts val="0"/>
              </a:spcAft>
              <a:buNone/>
            </a:pPr>
            <a:endParaRPr sz="1687">
              <a:solidFill>
                <a:srgbClr val="0070C0"/>
              </a:solidFill>
              <a:latin typeface="Calibri"/>
              <a:ea typeface="Calibri"/>
              <a:cs typeface="Calibri"/>
              <a:sym typeface="Calibri"/>
            </a:endParaRPr>
          </a:p>
          <a:p>
            <a:pPr marL="0" marR="0" lvl="0" indent="0" algn="l" rtl="0">
              <a:spcBef>
                <a:spcPts val="0"/>
              </a:spcBef>
              <a:spcAft>
                <a:spcPts val="0"/>
              </a:spcAft>
              <a:buNone/>
            </a:pPr>
            <a:endParaRPr sz="2825" b="1">
              <a:solidFill>
                <a:srgbClr val="000000"/>
              </a:solidFill>
              <a:latin typeface="Calibri"/>
              <a:ea typeface="Calibri"/>
              <a:cs typeface="Calibri"/>
              <a:sym typeface="Calibri"/>
            </a:endParaRPr>
          </a:p>
        </p:txBody>
      </p:sp>
      <p:pic>
        <p:nvPicPr>
          <p:cNvPr id="162" name="Google Shape;162;p23"/>
          <p:cNvPicPr preferRelativeResize="0"/>
          <p:nvPr/>
        </p:nvPicPr>
        <p:blipFill rotWithShape="1">
          <a:blip r:embed="rId3">
            <a:alphaModFix/>
          </a:blip>
          <a:srcRect/>
          <a:stretch/>
        </p:blipFill>
        <p:spPr>
          <a:xfrm>
            <a:off x="118751" y="141875"/>
            <a:ext cx="2398952" cy="880699"/>
          </a:xfrm>
          <a:prstGeom prst="rect">
            <a:avLst/>
          </a:prstGeom>
          <a:noFill/>
          <a:ln>
            <a:noFill/>
          </a:ln>
        </p:spPr>
      </p:pic>
      <p:pic>
        <p:nvPicPr>
          <p:cNvPr id="163" name="Google Shape;163;p23"/>
          <p:cNvPicPr preferRelativeResize="0"/>
          <p:nvPr/>
        </p:nvPicPr>
        <p:blipFill rotWithShape="1">
          <a:blip r:embed="rId4">
            <a:alphaModFix/>
          </a:blip>
          <a:srcRect/>
          <a:stretch/>
        </p:blipFill>
        <p:spPr>
          <a:xfrm>
            <a:off x="4618350" y="549550"/>
            <a:ext cx="5022651" cy="6033349"/>
          </a:xfrm>
          <a:prstGeom prst="rect">
            <a:avLst/>
          </a:prstGeom>
          <a:noFill/>
          <a:ln>
            <a:noFill/>
          </a:ln>
        </p:spPr>
      </p:pic>
      <p:sp>
        <p:nvSpPr>
          <p:cNvPr id="164" name="Google Shape;164;p23"/>
          <p:cNvSpPr txBox="1"/>
          <p:nvPr/>
        </p:nvSpPr>
        <p:spPr>
          <a:xfrm>
            <a:off x="2517700" y="214725"/>
            <a:ext cx="3000000" cy="73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5" name="Google Shape;165;p23"/>
          <p:cNvSpPr txBox="1"/>
          <p:nvPr/>
        </p:nvSpPr>
        <p:spPr>
          <a:xfrm>
            <a:off x="5406300" y="6418575"/>
            <a:ext cx="4499700" cy="28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100">
                <a:solidFill>
                  <a:srgbClr val="002060"/>
                </a:solidFill>
                <a:latin typeface="Calibri"/>
                <a:ea typeface="Calibri"/>
                <a:cs typeface="Calibri"/>
                <a:sym typeface="Calibri"/>
              </a:rPr>
              <a:t>NB: diagram is representative of HMG sites, not a comprehensive map of all infrastructure being built</a:t>
            </a:r>
            <a:endParaRPr sz="1100">
              <a:solidFill>
                <a:srgbClr val="002060"/>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1_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1722</Words>
  <Application>Microsoft Office PowerPoint</Application>
  <PresentationFormat>A4 Paper (210x297 mm)</PresentationFormat>
  <Paragraphs>101</Paragraphs>
  <Slides>12</Slides>
  <Notes>12</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12</vt:i4>
      </vt:variant>
    </vt:vector>
  </HeadingPairs>
  <TitlesOfParts>
    <vt:vector size="16" baseType="lpstr">
      <vt:lpstr>Arial</vt:lpstr>
      <vt:lpstr>Calibri</vt:lpstr>
      <vt:lpstr>1_Office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Bailey Reid</cp:lastModifiedBy>
  <cp:revision>1</cp:revision>
  <dcterms:modified xsi:type="dcterms:W3CDTF">2020-10-23T10:39:03Z</dcterms:modified>
</cp:coreProperties>
</file>